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2"/>
  </p:notesMasterIdLst>
  <p:handoutMasterIdLst>
    <p:handoutMasterId r:id="rId43"/>
  </p:handoutMasterIdLst>
  <p:sldIdLst>
    <p:sldId id="256" r:id="rId5"/>
    <p:sldId id="263" r:id="rId6"/>
    <p:sldId id="302" r:id="rId7"/>
    <p:sldId id="303" r:id="rId8"/>
    <p:sldId id="304" r:id="rId9"/>
    <p:sldId id="261" r:id="rId10"/>
    <p:sldId id="265" r:id="rId11"/>
    <p:sldId id="266" r:id="rId12"/>
    <p:sldId id="267" r:id="rId13"/>
    <p:sldId id="269" r:id="rId14"/>
    <p:sldId id="296" r:id="rId15"/>
    <p:sldId id="297" r:id="rId16"/>
    <p:sldId id="298" r:id="rId17"/>
    <p:sldId id="299" r:id="rId18"/>
    <p:sldId id="264" r:id="rId19"/>
    <p:sldId id="273" r:id="rId20"/>
    <p:sldId id="279" r:id="rId21"/>
    <p:sldId id="280" r:id="rId22"/>
    <p:sldId id="281" r:id="rId23"/>
    <p:sldId id="282" r:id="rId24"/>
    <p:sldId id="283" r:id="rId25"/>
    <p:sldId id="284" r:id="rId26"/>
    <p:sldId id="294" r:id="rId27"/>
    <p:sldId id="287" r:id="rId28"/>
    <p:sldId id="274" r:id="rId29"/>
    <p:sldId id="285" r:id="rId30"/>
    <p:sldId id="288" r:id="rId31"/>
    <p:sldId id="275" r:id="rId32"/>
    <p:sldId id="286" r:id="rId33"/>
    <p:sldId id="291" r:id="rId34"/>
    <p:sldId id="292" r:id="rId35"/>
    <p:sldId id="295" r:id="rId36"/>
    <p:sldId id="293" r:id="rId37"/>
    <p:sldId id="289" r:id="rId38"/>
    <p:sldId id="300" r:id="rId39"/>
    <p:sldId id="301" r:id="rId40"/>
    <p:sldId id="257"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712" autoAdjust="0"/>
  </p:normalViewPr>
  <p:slideViewPr>
    <p:cSldViewPr snapToGrid="0">
      <p:cViewPr varScale="1">
        <p:scale>
          <a:sx n="100" d="100"/>
          <a:sy n="100" d="100"/>
        </p:scale>
        <p:origin x="114" y="324"/>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6/14/2022</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6/7/2022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1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26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3542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1745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26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36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75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054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941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4537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72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99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65e3a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65e3a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652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77343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 id="2147483672" r:id="rId2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usic.amazon.com/albums/B07523C62S?marketplaceId=ATVPDKIKX0DER&amp;musicTerritory=US&amp;trackAsin=B0752774HM"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a:xfrm>
            <a:off x="3117" y="1147423"/>
            <a:ext cx="6230657" cy="5314602"/>
          </a:xfrm>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a:r>
              <a:rPr lang="en-US" sz="3600" dirty="0"/>
              <a:t>LCAP</a:t>
            </a:r>
            <a:br>
              <a:rPr lang="en-US" sz="3600" dirty="0"/>
            </a:br>
            <a:r>
              <a:rPr lang="en-US" sz="3600" dirty="0"/>
              <a:t>21-22 Review</a:t>
            </a:r>
            <a:br>
              <a:rPr lang="en-US" sz="3600" dirty="0"/>
            </a:br>
            <a:r>
              <a:rPr lang="en-US" sz="3600" dirty="0"/>
              <a:t>22-23 Revision</a:t>
            </a:r>
            <a:endParaRPr lang="ru-RU" sz="3600"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pPr algn="ctr"/>
            <a:r>
              <a:rPr lang="en-US" dirty="0"/>
              <a:t>UPCS at CSUCI</a:t>
            </a:r>
            <a:endParaRPr lang="ru-RU" dirty="0"/>
          </a:p>
        </p:txBody>
      </p:sp>
      <p:pic>
        <p:nvPicPr>
          <p:cNvPr id="6" name="Picture 5" descr="Text, letter&#10;&#10;Description automatically generated">
            <a:hlinkClick r:id="rId3"/>
            <a:extLst>
              <a:ext uri="{FF2B5EF4-FFF2-40B4-BE49-F238E27FC236}">
                <a16:creationId xmlns:a16="http://schemas.microsoft.com/office/drawing/2014/main" id="{56F76D00-1A05-421B-9D73-37A2B12B7E30}"/>
              </a:ext>
            </a:extLst>
          </p:cNvPr>
          <p:cNvPicPr>
            <a:picLocks noChangeAspect="1"/>
          </p:cNvPicPr>
          <p:nvPr/>
        </p:nvPicPr>
        <p:blipFill>
          <a:blip r:embed="rId4"/>
          <a:stretch>
            <a:fillRect/>
          </a:stretch>
        </p:blipFill>
        <p:spPr>
          <a:xfrm rot="739477">
            <a:off x="9561610" y="516408"/>
            <a:ext cx="1395170" cy="1161479"/>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181288" y="480323"/>
            <a:ext cx="4731763" cy="945002"/>
          </a:xfrm>
        </p:spPr>
        <p:txBody>
          <a:bodyPr anchor="t">
            <a:normAutofit fontScale="90000"/>
          </a:bodyPr>
          <a:lstStyle/>
          <a:p>
            <a:pPr algn="ctr"/>
            <a:r>
              <a:rPr lang="en-US" sz="4400" dirty="0"/>
              <a:t>Identified Needs</a:t>
            </a:r>
          </a:p>
        </p:txBody>
      </p:sp>
      <p:pic>
        <p:nvPicPr>
          <p:cNvPr id="5" name="Picture 4" descr="A picture containing text, businesscard, screenshot&#10;&#10;Description automatically generated">
            <a:extLst>
              <a:ext uri="{FF2B5EF4-FFF2-40B4-BE49-F238E27FC236}">
                <a16:creationId xmlns:a16="http://schemas.microsoft.com/office/drawing/2014/main" id="{66F05D00-2D0C-426A-8636-63EA82263665}"/>
              </a:ext>
            </a:extLst>
          </p:cNvPr>
          <p:cNvPicPr>
            <a:picLocks noChangeAspect="1"/>
          </p:cNvPicPr>
          <p:nvPr/>
        </p:nvPicPr>
        <p:blipFill>
          <a:blip r:embed="rId2"/>
          <a:stretch>
            <a:fillRect/>
          </a:stretch>
        </p:blipFill>
        <p:spPr>
          <a:xfrm>
            <a:off x="10650461" y="30589"/>
            <a:ext cx="1541538" cy="1541538"/>
          </a:xfrm>
          <a:prstGeom prst="rect">
            <a:avLst/>
          </a:prstGeom>
        </p:spPr>
      </p:pic>
      <p:sp>
        <p:nvSpPr>
          <p:cNvPr id="9" name="TextBox 8">
            <a:extLst>
              <a:ext uri="{FF2B5EF4-FFF2-40B4-BE49-F238E27FC236}">
                <a16:creationId xmlns:a16="http://schemas.microsoft.com/office/drawing/2014/main" id="{2253BD1E-7284-4CAE-B4AB-CDA968237A8A}"/>
              </a:ext>
            </a:extLst>
          </p:cNvPr>
          <p:cNvSpPr txBox="1"/>
          <p:nvPr/>
        </p:nvSpPr>
        <p:spPr>
          <a:xfrm>
            <a:off x="2238375" y="1620254"/>
            <a:ext cx="9448800" cy="4801314"/>
          </a:xfrm>
          <a:prstGeom prst="rect">
            <a:avLst/>
          </a:prstGeom>
          <a:noFill/>
        </p:spPr>
        <p:txBody>
          <a:bodyPr wrap="square" rtlCol="0">
            <a:spAutoFit/>
          </a:bodyPr>
          <a:lstStyle/>
          <a:p>
            <a:r>
              <a:rPr lang="en-US" dirty="0">
                <a:solidFill>
                  <a:srgbClr val="080100"/>
                </a:solidFill>
              </a:rPr>
              <a:t>Additional needs identified in 21-22</a:t>
            </a:r>
          </a:p>
          <a:p>
            <a:r>
              <a:rPr lang="en-US" dirty="0">
                <a:solidFill>
                  <a:srgbClr val="080100"/>
                </a:solidFill>
              </a:rPr>
              <a:t>Climate Survey:</a:t>
            </a:r>
          </a:p>
          <a:p>
            <a:r>
              <a:rPr lang="en-US" dirty="0">
                <a:solidFill>
                  <a:srgbClr val="080100"/>
                </a:solidFill>
              </a:rPr>
              <a:t>Students in grades 6-8  showed a decline in the following areas; treating each other with respect, specifically “feeling safe during school” and “feeling safe at home”, feelings of being ready for high school.</a:t>
            </a:r>
          </a:p>
          <a:p>
            <a:endParaRPr lang="en-US" dirty="0">
              <a:solidFill>
                <a:srgbClr val="080100"/>
              </a:solidFill>
            </a:endParaRPr>
          </a:p>
          <a:p>
            <a:r>
              <a:rPr lang="en-US" dirty="0">
                <a:solidFill>
                  <a:srgbClr val="080100"/>
                </a:solidFill>
              </a:rPr>
              <a:t>Students in grade 3-5 showed a decline in many areas of feeling safe at school.  As we reflection this we can’t help but wonder if that is not because of the isolation and feelings of insecurity related to the pandemic.  </a:t>
            </a:r>
          </a:p>
          <a:p>
            <a:endParaRPr lang="en-US" dirty="0">
              <a:solidFill>
                <a:srgbClr val="080100"/>
              </a:solidFill>
            </a:endParaRPr>
          </a:p>
          <a:p>
            <a:r>
              <a:rPr lang="en-US" dirty="0">
                <a:solidFill>
                  <a:srgbClr val="080100"/>
                </a:solidFill>
              </a:rPr>
              <a:t>We do not have the 21-22 CAASPP data but we did finally receive the 20-21 data and we can see deficits in both ELA and Math.  We will report on the 21-22 CAASPP data as soon as it is released.  </a:t>
            </a:r>
          </a:p>
          <a:p>
            <a:endParaRPr lang="en-US" dirty="0">
              <a:solidFill>
                <a:srgbClr val="080100"/>
              </a:solidFill>
            </a:endParaRPr>
          </a:p>
          <a:p>
            <a:r>
              <a:rPr lang="en-US" dirty="0">
                <a:solidFill>
                  <a:srgbClr val="080100"/>
                </a:solidFill>
              </a:rPr>
              <a:t>Local data will be added to this document before the adoption date as teachers are currently entering the data into our student data system and recording grades.  At mid-year conferences teachers shared anecdotal data regarding the growth they were seeing in students.</a:t>
            </a:r>
          </a:p>
        </p:txBody>
      </p:sp>
    </p:spTree>
    <p:extLst>
      <p:ext uri="{BB962C8B-B14F-4D97-AF65-F5344CB8AC3E}">
        <p14:creationId xmlns:p14="http://schemas.microsoft.com/office/powerpoint/2010/main" val="154041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181288" y="480323"/>
            <a:ext cx="4731763" cy="945002"/>
          </a:xfrm>
        </p:spPr>
        <p:txBody>
          <a:bodyPr anchor="t">
            <a:normAutofit/>
          </a:bodyPr>
          <a:lstStyle/>
          <a:p>
            <a:pPr algn="ctr"/>
            <a:r>
              <a:rPr lang="en-US" sz="4400" dirty="0"/>
              <a:t>LCAP Highlights</a:t>
            </a:r>
          </a:p>
        </p:txBody>
      </p:sp>
      <p:pic>
        <p:nvPicPr>
          <p:cNvPr id="5" name="Picture 4" descr="A picture containing text, businesscard, screenshot&#10;&#10;Description automatically generated">
            <a:extLst>
              <a:ext uri="{FF2B5EF4-FFF2-40B4-BE49-F238E27FC236}">
                <a16:creationId xmlns:a16="http://schemas.microsoft.com/office/drawing/2014/main" id="{66F05D00-2D0C-426A-8636-63EA82263665}"/>
              </a:ext>
            </a:extLst>
          </p:cNvPr>
          <p:cNvPicPr>
            <a:picLocks noChangeAspect="1"/>
          </p:cNvPicPr>
          <p:nvPr/>
        </p:nvPicPr>
        <p:blipFill>
          <a:blip r:embed="rId2"/>
          <a:stretch>
            <a:fillRect/>
          </a:stretch>
        </p:blipFill>
        <p:spPr>
          <a:xfrm>
            <a:off x="10650461" y="30589"/>
            <a:ext cx="1541538" cy="1541538"/>
          </a:xfrm>
          <a:prstGeom prst="rect">
            <a:avLst/>
          </a:prstGeom>
        </p:spPr>
      </p:pic>
      <p:sp>
        <p:nvSpPr>
          <p:cNvPr id="2" name="TextBox 1">
            <a:extLst>
              <a:ext uri="{FF2B5EF4-FFF2-40B4-BE49-F238E27FC236}">
                <a16:creationId xmlns:a16="http://schemas.microsoft.com/office/drawing/2014/main" id="{317FF885-C262-42BD-A3F0-AD86FF8208AF}"/>
              </a:ext>
            </a:extLst>
          </p:cNvPr>
          <p:cNvSpPr txBox="1"/>
          <p:nvPr/>
        </p:nvSpPr>
        <p:spPr>
          <a:xfrm>
            <a:off x="2143125" y="1572127"/>
            <a:ext cx="9907536" cy="5078313"/>
          </a:xfrm>
          <a:prstGeom prst="rect">
            <a:avLst/>
          </a:prstGeom>
          <a:noFill/>
        </p:spPr>
        <p:txBody>
          <a:bodyPr wrap="square" rtlCol="0">
            <a:spAutoFit/>
          </a:bodyPr>
          <a:lstStyle/>
          <a:p>
            <a:r>
              <a:rPr lang="en-US" dirty="0">
                <a:solidFill>
                  <a:srgbClr val="080100"/>
                </a:solidFill>
                <a:latin typeface="+mj-lt"/>
              </a:rPr>
              <a:t>Changes to the 22-23 LCAP:</a:t>
            </a:r>
          </a:p>
          <a:p>
            <a:endParaRPr lang="en-US" dirty="0">
              <a:solidFill>
                <a:srgbClr val="080100"/>
              </a:solidFill>
              <a:latin typeface="+mj-lt"/>
            </a:endParaRPr>
          </a:p>
          <a:p>
            <a:r>
              <a:rPr lang="en-US" dirty="0">
                <a:solidFill>
                  <a:srgbClr val="080100"/>
                </a:solidFill>
                <a:latin typeface="+mj-lt"/>
              </a:rPr>
              <a:t>Goal 1: UPCS is reconceptualizing how intervention specialists are organized and utilized across the campus. In 21-22 much of the goals for intervention were thwarted due to staffing challenges. Utilizing learning recovery funds, UPCS will hire a fulltime intervention teacher to be assigned to each team. This intervention specialist will serve as a full member of their assigned teaching team and be able to participate in collaboration meetings, student study meetings, and specialize in specific grade level standards. The teams will gain flexibility in scheduling around the grade-levels specific bell schedule. The quantity and quality of intervention will be increased for students in 22-23.</a:t>
            </a:r>
          </a:p>
          <a:p>
            <a:endParaRPr lang="en-US" dirty="0">
              <a:solidFill>
                <a:srgbClr val="080100"/>
              </a:solidFill>
              <a:latin typeface="+mj-lt"/>
            </a:endParaRPr>
          </a:p>
          <a:p>
            <a:r>
              <a:rPr lang="en-US" dirty="0">
                <a:solidFill>
                  <a:srgbClr val="080100"/>
                </a:solidFill>
                <a:latin typeface="+mj-lt"/>
              </a:rPr>
              <a:t>Goal 2: In 21-22 administration and faculty spent time studying teacher </a:t>
            </a:r>
            <a:r>
              <a:rPr lang="en-US" dirty="0" err="1">
                <a:solidFill>
                  <a:srgbClr val="080100"/>
                </a:solidFill>
                <a:latin typeface="+mj-lt"/>
              </a:rPr>
              <a:t>resilence</a:t>
            </a:r>
            <a:r>
              <a:rPr lang="en-US" dirty="0">
                <a:solidFill>
                  <a:srgbClr val="080100"/>
                </a:solidFill>
                <a:latin typeface="+mj-lt"/>
              </a:rPr>
              <a:t>. An outcome of this work was refining the job </a:t>
            </a:r>
            <a:r>
              <a:rPr lang="en-US" dirty="0" err="1">
                <a:solidFill>
                  <a:srgbClr val="080100"/>
                </a:solidFill>
                <a:latin typeface="+mj-lt"/>
              </a:rPr>
              <a:t>embeded</a:t>
            </a:r>
            <a:r>
              <a:rPr lang="en-US" dirty="0">
                <a:solidFill>
                  <a:srgbClr val="080100"/>
                </a:solidFill>
                <a:latin typeface="+mj-lt"/>
              </a:rPr>
              <a:t> professional development time addressed in Goal 2, Action 1. Teachers will be given more individual </a:t>
            </a:r>
            <a:r>
              <a:rPr lang="en-US" dirty="0" err="1">
                <a:solidFill>
                  <a:srgbClr val="080100"/>
                </a:solidFill>
                <a:latin typeface="+mj-lt"/>
              </a:rPr>
              <a:t>profesisonal</a:t>
            </a:r>
            <a:r>
              <a:rPr lang="en-US" dirty="0">
                <a:solidFill>
                  <a:srgbClr val="080100"/>
                </a:solidFill>
                <a:latin typeface="+mj-lt"/>
              </a:rPr>
              <a:t> development time, IPD, that can be used for research, working on student data, and planning lessons to meet the needs of students. This additional time, to be used at the discretion of each teacher, will lead to higher teacher productivity and job satisfaction, which will directly affect the quality of education and outcomes for students.</a:t>
            </a:r>
          </a:p>
        </p:txBody>
      </p:sp>
    </p:spTree>
    <p:extLst>
      <p:ext uri="{BB962C8B-B14F-4D97-AF65-F5344CB8AC3E}">
        <p14:creationId xmlns:p14="http://schemas.microsoft.com/office/powerpoint/2010/main" val="370559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181288" y="480323"/>
            <a:ext cx="4731763" cy="945002"/>
          </a:xfrm>
        </p:spPr>
        <p:txBody>
          <a:bodyPr anchor="t">
            <a:normAutofit/>
          </a:bodyPr>
          <a:lstStyle/>
          <a:p>
            <a:pPr algn="ctr"/>
            <a:r>
              <a:rPr lang="en-US" sz="4400" dirty="0"/>
              <a:t>Engagement</a:t>
            </a:r>
          </a:p>
        </p:txBody>
      </p:sp>
      <p:pic>
        <p:nvPicPr>
          <p:cNvPr id="5" name="Picture 4" descr="A picture containing text, businesscard, screenshot&#10;&#10;Description automatically generated">
            <a:extLst>
              <a:ext uri="{FF2B5EF4-FFF2-40B4-BE49-F238E27FC236}">
                <a16:creationId xmlns:a16="http://schemas.microsoft.com/office/drawing/2014/main" id="{66F05D00-2D0C-426A-8636-63EA82263665}"/>
              </a:ext>
            </a:extLst>
          </p:cNvPr>
          <p:cNvPicPr>
            <a:picLocks noChangeAspect="1"/>
          </p:cNvPicPr>
          <p:nvPr/>
        </p:nvPicPr>
        <p:blipFill>
          <a:blip r:embed="rId2"/>
          <a:stretch>
            <a:fillRect/>
          </a:stretch>
        </p:blipFill>
        <p:spPr>
          <a:xfrm>
            <a:off x="10650461" y="30589"/>
            <a:ext cx="1541538" cy="1541538"/>
          </a:xfrm>
          <a:prstGeom prst="rect">
            <a:avLst/>
          </a:prstGeom>
        </p:spPr>
      </p:pic>
      <p:sp>
        <p:nvSpPr>
          <p:cNvPr id="2" name="TextBox 1">
            <a:extLst>
              <a:ext uri="{FF2B5EF4-FFF2-40B4-BE49-F238E27FC236}">
                <a16:creationId xmlns:a16="http://schemas.microsoft.com/office/drawing/2014/main" id="{B9A83494-CD9F-4695-8599-073D06C58088}"/>
              </a:ext>
            </a:extLst>
          </p:cNvPr>
          <p:cNvSpPr txBox="1"/>
          <p:nvPr/>
        </p:nvSpPr>
        <p:spPr>
          <a:xfrm>
            <a:off x="1038225" y="1710132"/>
            <a:ext cx="10925175" cy="1477328"/>
          </a:xfrm>
          <a:prstGeom prst="rect">
            <a:avLst/>
          </a:prstGeom>
          <a:noFill/>
        </p:spPr>
        <p:txBody>
          <a:bodyPr wrap="square" rtlCol="0">
            <a:spAutoFit/>
          </a:bodyPr>
          <a:lstStyle/>
          <a:p>
            <a:r>
              <a:rPr lang="en-US" dirty="0">
                <a:solidFill>
                  <a:srgbClr val="080100"/>
                </a:solidFill>
              </a:rPr>
              <a:t>Educational partner engagement is vital to the development, implementation, and accountability of school programs.  Educational partner groups need to meet throughout the year and have regular conversations about school progress toward goals and make changes to actions and services as they are deemed appropriate. </a:t>
            </a:r>
          </a:p>
          <a:p>
            <a:r>
              <a:rPr lang="en-US" dirty="0">
                <a:solidFill>
                  <a:srgbClr val="080100"/>
                </a:solidFill>
              </a:rPr>
              <a:t>Meetings are designed to both explain the LCFF funding formula, including the focus on underserved populations, and to garner input from community members. </a:t>
            </a:r>
          </a:p>
        </p:txBody>
      </p:sp>
      <p:sp>
        <p:nvSpPr>
          <p:cNvPr id="6" name="TextBox 5">
            <a:extLst>
              <a:ext uri="{FF2B5EF4-FFF2-40B4-BE49-F238E27FC236}">
                <a16:creationId xmlns:a16="http://schemas.microsoft.com/office/drawing/2014/main" id="{29D5160B-7AC0-40B3-A3E5-9CA50AC8299C}"/>
              </a:ext>
            </a:extLst>
          </p:cNvPr>
          <p:cNvSpPr txBox="1"/>
          <p:nvPr/>
        </p:nvSpPr>
        <p:spPr>
          <a:xfrm>
            <a:off x="2952750" y="3524250"/>
            <a:ext cx="7048500" cy="3170099"/>
          </a:xfrm>
          <a:prstGeom prst="rect">
            <a:avLst/>
          </a:prstGeom>
          <a:noFill/>
        </p:spPr>
        <p:txBody>
          <a:bodyPr wrap="square" rtlCol="0">
            <a:spAutoFit/>
          </a:bodyPr>
          <a:lstStyle/>
          <a:p>
            <a:r>
              <a:rPr lang="en-US" sz="2000" dirty="0"/>
              <a:t>Opportunities for Engagement:</a:t>
            </a:r>
          </a:p>
          <a:p>
            <a:pPr marL="342900" indent="-342900">
              <a:buFont typeface="Arial" panose="020B0604020202020204" pitchFamily="34" charset="0"/>
              <a:buChar char="•"/>
            </a:pPr>
            <a:r>
              <a:rPr lang="en-US" sz="2000" dirty="0"/>
              <a:t>Coffee with the Directors</a:t>
            </a:r>
          </a:p>
          <a:p>
            <a:pPr marL="342900" indent="-342900">
              <a:buFont typeface="Arial" panose="020B0604020202020204" pitchFamily="34" charset="0"/>
              <a:buChar char="•"/>
            </a:pPr>
            <a:r>
              <a:rPr lang="en-US" sz="2000" dirty="0"/>
              <a:t>Family Survey</a:t>
            </a:r>
          </a:p>
          <a:p>
            <a:pPr marL="342900" indent="-342900">
              <a:buFont typeface="Arial" panose="020B0604020202020204" pitchFamily="34" charset="0"/>
              <a:buChar char="•"/>
            </a:pPr>
            <a:r>
              <a:rPr lang="en-US" sz="2000" dirty="0"/>
              <a:t>Student Survey</a:t>
            </a:r>
          </a:p>
          <a:p>
            <a:pPr marL="342900" indent="-342900">
              <a:buFont typeface="Arial" panose="020B0604020202020204" pitchFamily="34" charset="0"/>
              <a:buChar char="•"/>
            </a:pPr>
            <a:r>
              <a:rPr lang="en-US" sz="2000" dirty="0"/>
              <a:t>Staff Survey’s and meetings</a:t>
            </a:r>
          </a:p>
          <a:p>
            <a:pPr marL="342900" indent="-342900">
              <a:buFont typeface="Arial" panose="020B0604020202020204" pitchFamily="34" charset="0"/>
              <a:buChar char="•"/>
            </a:pPr>
            <a:r>
              <a:rPr lang="en-US" sz="2000" dirty="0"/>
              <a:t>Board Meetings</a:t>
            </a:r>
          </a:p>
          <a:p>
            <a:pPr marL="342900" indent="-342900">
              <a:buFont typeface="Arial" panose="020B0604020202020204" pitchFamily="34" charset="0"/>
              <a:buChar char="•"/>
            </a:pPr>
            <a:r>
              <a:rPr lang="en-US" sz="2000" dirty="0"/>
              <a:t>School Site Council (Parent Advisory Group)</a:t>
            </a:r>
          </a:p>
          <a:p>
            <a:pPr marL="342900" indent="-342900">
              <a:buFont typeface="Arial" panose="020B0604020202020204" pitchFamily="34" charset="0"/>
              <a:buChar char="•"/>
            </a:pPr>
            <a:r>
              <a:rPr lang="en-US" sz="2000" dirty="0"/>
              <a:t>English Learner Advisory Committee</a:t>
            </a:r>
          </a:p>
          <a:p>
            <a:pPr marL="342900" indent="-342900">
              <a:buFont typeface="Arial" panose="020B0604020202020204" pitchFamily="34" charset="0"/>
              <a:buChar char="•"/>
            </a:pPr>
            <a:r>
              <a:rPr lang="en-US" sz="2000" dirty="0"/>
              <a:t>Administration/Cabinet</a:t>
            </a:r>
          </a:p>
          <a:p>
            <a:pPr marL="342900" indent="-342900">
              <a:buFont typeface="Arial" panose="020B0604020202020204" pitchFamily="34" charset="0"/>
              <a:buChar char="•"/>
            </a:pPr>
            <a:r>
              <a:rPr lang="en-US" sz="2000" dirty="0"/>
              <a:t>Leadership Team</a:t>
            </a:r>
          </a:p>
        </p:txBody>
      </p:sp>
    </p:spTree>
    <p:extLst>
      <p:ext uri="{BB962C8B-B14F-4D97-AF65-F5344CB8AC3E}">
        <p14:creationId xmlns:p14="http://schemas.microsoft.com/office/powerpoint/2010/main" val="195027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181288" y="480323"/>
            <a:ext cx="4731763" cy="945002"/>
          </a:xfrm>
        </p:spPr>
        <p:txBody>
          <a:bodyPr anchor="t">
            <a:normAutofit/>
          </a:bodyPr>
          <a:lstStyle/>
          <a:p>
            <a:pPr algn="ctr"/>
            <a:r>
              <a:rPr lang="en-US" sz="4400" dirty="0"/>
              <a:t>Engagement</a:t>
            </a:r>
          </a:p>
        </p:txBody>
      </p:sp>
      <p:pic>
        <p:nvPicPr>
          <p:cNvPr id="5" name="Picture 4" descr="A picture containing text, businesscard, screenshot&#10;&#10;Description automatically generated">
            <a:extLst>
              <a:ext uri="{FF2B5EF4-FFF2-40B4-BE49-F238E27FC236}">
                <a16:creationId xmlns:a16="http://schemas.microsoft.com/office/drawing/2014/main" id="{66F05D00-2D0C-426A-8636-63EA82263665}"/>
              </a:ext>
            </a:extLst>
          </p:cNvPr>
          <p:cNvPicPr>
            <a:picLocks noChangeAspect="1"/>
          </p:cNvPicPr>
          <p:nvPr/>
        </p:nvPicPr>
        <p:blipFill>
          <a:blip r:embed="rId2"/>
          <a:stretch>
            <a:fillRect/>
          </a:stretch>
        </p:blipFill>
        <p:spPr>
          <a:xfrm>
            <a:off x="10650461" y="30589"/>
            <a:ext cx="1541538" cy="1541538"/>
          </a:xfrm>
          <a:prstGeom prst="rect">
            <a:avLst/>
          </a:prstGeom>
        </p:spPr>
      </p:pic>
      <p:sp>
        <p:nvSpPr>
          <p:cNvPr id="7" name="TextBox 6">
            <a:extLst>
              <a:ext uri="{FF2B5EF4-FFF2-40B4-BE49-F238E27FC236}">
                <a16:creationId xmlns:a16="http://schemas.microsoft.com/office/drawing/2014/main" id="{84DB38E5-283B-42EE-A024-F31AF7D43350}"/>
              </a:ext>
            </a:extLst>
          </p:cNvPr>
          <p:cNvSpPr txBox="1"/>
          <p:nvPr/>
        </p:nvSpPr>
        <p:spPr>
          <a:xfrm>
            <a:off x="1943100" y="1909744"/>
            <a:ext cx="10067926" cy="4401205"/>
          </a:xfrm>
          <a:prstGeom prst="rect">
            <a:avLst/>
          </a:prstGeom>
          <a:noFill/>
        </p:spPr>
        <p:txBody>
          <a:bodyPr wrap="square" rtlCol="0">
            <a:spAutoFit/>
          </a:bodyPr>
          <a:lstStyle/>
          <a:p>
            <a:r>
              <a:rPr lang="en-US" sz="2800" dirty="0">
                <a:solidFill>
                  <a:srgbClr val="080100"/>
                </a:solidFill>
              </a:rPr>
              <a:t>Summary of feedback:</a:t>
            </a:r>
          </a:p>
          <a:p>
            <a:pPr marL="285750" indent="-285750">
              <a:buFont typeface="Arial" panose="020B0604020202020204" pitchFamily="34" charset="0"/>
              <a:buChar char="•"/>
            </a:pPr>
            <a:r>
              <a:rPr lang="en-US" sz="2800" dirty="0">
                <a:solidFill>
                  <a:srgbClr val="080100"/>
                </a:solidFill>
              </a:rPr>
              <a:t>Continued need for intervention supports</a:t>
            </a:r>
          </a:p>
          <a:p>
            <a:pPr marL="285750" indent="-285750">
              <a:buFont typeface="Arial" panose="020B0604020202020204" pitchFamily="34" charset="0"/>
              <a:buChar char="•"/>
            </a:pPr>
            <a:r>
              <a:rPr lang="en-US" sz="2800" dirty="0">
                <a:solidFill>
                  <a:srgbClr val="080100"/>
                </a:solidFill>
              </a:rPr>
              <a:t>Need to create systems that make the best use of intervention staff</a:t>
            </a:r>
          </a:p>
          <a:p>
            <a:pPr marL="285750" indent="-285750">
              <a:buFont typeface="Arial" panose="020B0604020202020204" pitchFamily="34" charset="0"/>
              <a:buChar char="•"/>
            </a:pPr>
            <a:r>
              <a:rPr lang="en-US" sz="2800" dirty="0">
                <a:solidFill>
                  <a:srgbClr val="080100"/>
                </a:solidFill>
              </a:rPr>
              <a:t>More afterschool opportunities across the grades</a:t>
            </a:r>
          </a:p>
          <a:p>
            <a:pPr marL="285750" indent="-285750">
              <a:buFont typeface="Arial" panose="020B0604020202020204" pitchFamily="34" charset="0"/>
              <a:buChar char="•"/>
            </a:pPr>
            <a:r>
              <a:rPr lang="en-US" sz="2800" dirty="0">
                <a:solidFill>
                  <a:srgbClr val="080100"/>
                </a:solidFill>
              </a:rPr>
              <a:t>Individual time for teachers to plan, prep, review student data, and study</a:t>
            </a:r>
          </a:p>
          <a:p>
            <a:pPr marL="285750" indent="-285750">
              <a:buFont typeface="Arial" panose="020B0604020202020204" pitchFamily="34" charset="0"/>
              <a:buChar char="•"/>
            </a:pPr>
            <a:r>
              <a:rPr lang="en-US" sz="2800" dirty="0">
                <a:solidFill>
                  <a:srgbClr val="080100"/>
                </a:solidFill>
              </a:rPr>
              <a:t>Continued focus on social emotional support and resilience work</a:t>
            </a:r>
          </a:p>
          <a:p>
            <a:pPr marL="285750" indent="-285750">
              <a:buFont typeface="Arial" panose="020B0604020202020204" pitchFamily="34" charset="0"/>
              <a:buChar char="•"/>
            </a:pPr>
            <a:endParaRPr lang="en-US" sz="2800" dirty="0">
              <a:solidFill>
                <a:srgbClr val="080100"/>
              </a:solidFill>
            </a:endParaRPr>
          </a:p>
        </p:txBody>
      </p:sp>
    </p:spTree>
    <p:extLst>
      <p:ext uri="{BB962C8B-B14F-4D97-AF65-F5344CB8AC3E}">
        <p14:creationId xmlns:p14="http://schemas.microsoft.com/office/powerpoint/2010/main" val="170261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181288" y="480323"/>
            <a:ext cx="4731763" cy="945002"/>
          </a:xfrm>
        </p:spPr>
        <p:txBody>
          <a:bodyPr anchor="t">
            <a:normAutofit/>
          </a:bodyPr>
          <a:lstStyle/>
          <a:p>
            <a:pPr algn="ctr"/>
            <a:r>
              <a:rPr lang="en-US" sz="4400" dirty="0"/>
              <a:t>Engagement</a:t>
            </a:r>
          </a:p>
        </p:txBody>
      </p:sp>
      <p:pic>
        <p:nvPicPr>
          <p:cNvPr id="5" name="Picture 4" descr="A picture containing text, businesscard, screenshot&#10;&#10;Description automatically generated">
            <a:extLst>
              <a:ext uri="{FF2B5EF4-FFF2-40B4-BE49-F238E27FC236}">
                <a16:creationId xmlns:a16="http://schemas.microsoft.com/office/drawing/2014/main" id="{66F05D00-2D0C-426A-8636-63EA82263665}"/>
              </a:ext>
            </a:extLst>
          </p:cNvPr>
          <p:cNvPicPr>
            <a:picLocks noChangeAspect="1"/>
          </p:cNvPicPr>
          <p:nvPr/>
        </p:nvPicPr>
        <p:blipFill>
          <a:blip r:embed="rId2"/>
          <a:stretch>
            <a:fillRect/>
          </a:stretch>
        </p:blipFill>
        <p:spPr>
          <a:xfrm>
            <a:off x="10650461" y="30589"/>
            <a:ext cx="1541538" cy="1541538"/>
          </a:xfrm>
          <a:prstGeom prst="rect">
            <a:avLst/>
          </a:prstGeom>
        </p:spPr>
      </p:pic>
      <p:sp>
        <p:nvSpPr>
          <p:cNvPr id="7" name="TextBox 6">
            <a:extLst>
              <a:ext uri="{FF2B5EF4-FFF2-40B4-BE49-F238E27FC236}">
                <a16:creationId xmlns:a16="http://schemas.microsoft.com/office/drawing/2014/main" id="{84DB38E5-283B-42EE-A024-F31AF7D43350}"/>
              </a:ext>
            </a:extLst>
          </p:cNvPr>
          <p:cNvSpPr txBox="1"/>
          <p:nvPr/>
        </p:nvSpPr>
        <p:spPr>
          <a:xfrm>
            <a:off x="1704974" y="1727181"/>
            <a:ext cx="10487026" cy="4401205"/>
          </a:xfrm>
          <a:prstGeom prst="rect">
            <a:avLst/>
          </a:prstGeom>
          <a:noFill/>
        </p:spPr>
        <p:txBody>
          <a:bodyPr wrap="square" rtlCol="0">
            <a:spAutoFit/>
          </a:bodyPr>
          <a:lstStyle/>
          <a:p>
            <a:r>
              <a:rPr lang="en-US" sz="1400" b="1" dirty="0">
                <a:solidFill>
                  <a:srgbClr val="080100"/>
                </a:solidFill>
              </a:rPr>
              <a:t>22-23 changes to actions that were directly influenced by educational partner input:</a:t>
            </a:r>
          </a:p>
          <a:p>
            <a:pPr marL="285750" indent="-285750">
              <a:buFont typeface="Arial" panose="020B0604020202020204" pitchFamily="34" charset="0"/>
              <a:buChar char="•"/>
            </a:pPr>
            <a:r>
              <a:rPr lang="en-US" sz="1400" dirty="0">
                <a:solidFill>
                  <a:srgbClr val="080100"/>
                </a:solidFill>
              </a:rPr>
              <a:t>Goal 1</a:t>
            </a:r>
          </a:p>
          <a:p>
            <a:pPr marL="285750" indent="-285750">
              <a:buFont typeface="Arial" panose="020B0604020202020204" pitchFamily="34" charset="0"/>
              <a:buChar char="•"/>
            </a:pPr>
            <a:r>
              <a:rPr lang="en-US" sz="1400" dirty="0">
                <a:solidFill>
                  <a:srgbClr val="080100"/>
                </a:solidFill>
              </a:rPr>
              <a:t>Action 1 - We will employee more fulltime intervention teachers to be assigned to specific teams on campus.  Each team will have more flexibility in how they schedule to work of their intervention teacher.  The intervention teacher will be regular member of the team and be able to attend all planning and collaboration meetings, thus being better informed about the needs of the students at that grade level.</a:t>
            </a:r>
          </a:p>
          <a:p>
            <a:pPr marL="285750" indent="-285750">
              <a:buFont typeface="Arial" panose="020B0604020202020204" pitchFamily="34" charset="0"/>
              <a:buChar char="•"/>
            </a:pPr>
            <a:r>
              <a:rPr lang="en-US" sz="1400" dirty="0">
                <a:solidFill>
                  <a:srgbClr val="080100"/>
                </a:solidFill>
              </a:rPr>
              <a:t>Action 3 - Summer School will have a academic focus than Summer 2021, but will still have the enrichment/SEL component</a:t>
            </a:r>
          </a:p>
          <a:p>
            <a:pPr marL="285750" indent="-285750">
              <a:buFont typeface="Arial" panose="020B0604020202020204" pitchFamily="34" charset="0"/>
              <a:buChar char="•"/>
            </a:pPr>
            <a:endParaRPr lang="en-US" sz="1400" dirty="0">
              <a:solidFill>
                <a:srgbClr val="080100"/>
              </a:solidFill>
            </a:endParaRPr>
          </a:p>
          <a:p>
            <a:pPr marL="285750" indent="-285750">
              <a:buFont typeface="Arial" panose="020B0604020202020204" pitchFamily="34" charset="0"/>
              <a:buChar char="•"/>
            </a:pPr>
            <a:r>
              <a:rPr lang="en-US" sz="1400" dirty="0">
                <a:solidFill>
                  <a:srgbClr val="080100"/>
                </a:solidFill>
              </a:rPr>
              <a:t>Goal 2</a:t>
            </a:r>
          </a:p>
          <a:p>
            <a:pPr marL="285750" indent="-285750">
              <a:buFont typeface="Arial" panose="020B0604020202020204" pitchFamily="34" charset="0"/>
              <a:buChar char="•"/>
            </a:pPr>
            <a:r>
              <a:rPr lang="en-US" sz="1400" dirty="0">
                <a:solidFill>
                  <a:srgbClr val="080100"/>
                </a:solidFill>
              </a:rPr>
              <a:t>Action 1 - Teachers expressed the need to shift this to a focus on individual professional development and planning time.  We will be hiring an additional PE teacher to provide each class with two times a week with the PE teacher, this will provide teachers in grades K-5 with two planning times a week.  At middle school planning time will be provided with a prep period.</a:t>
            </a:r>
          </a:p>
          <a:p>
            <a:pPr marL="285750" indent="-285750">
              <a:buFont typeface="Arial" panose="020B0604020202020204" pitchFamily="34" charset="0"/>
              <a:buChar char="•"/>
            </a:pPr>
            <a:r>
              <a:rPr lang="en-US" sz="1400" dirty="0">
                <a:solidFill>
                  <a:srgbClr val="080100"/>
                </a:solidFill>
              </a:rPr>
              <a:t>Action 8 - Increase in this area in order to bring a consultant on campus throughout the year to provide coaching and to include the consultant in regular leadership meetings as we continue the work around collective efficacy and broaden our work around student resilience and trauma informed practices</a:t>
            </a:r>
          </a:p>
          <a:p>
            <a:pPr marL="285750" indent="-285750">
              <a:buFont typeface="Arial" panose="020B0604020202020204" pitchFamily="34" charset="0"/>
              <a:buChar char="•"/>
            </a:pPr>
            <a:r>
              <a:rPr lang="en-US" sz="1400" dirty="0">
                <a:solidFill>
                  <a:srgbClr val="080100"/>
                </a:solidFill>
              </a:rPr>
              <a:t>Action 10 - This is a new action item that will support the members of the leadership team as they dedicate time to the collaborative decision making process and increase student outcomes.</a:t>
            </a:r>
          </a:p>
          <a:p>
            <a:pPr marL="285750" indent="-285750">
              <a:buFont typeface="Arial" panose="020B0604020202020204" pitchFamily="34" charset="0"/>
              <a:buChar char="•"/>
            </a:pPr>
            <a:r>
              <a:rPr lang="en-US" sz="1400" dirty="0">
                <a:solidFill>
                  <a:srgbClr val="080100"/>
                </a:solidFill>
              </a:rPr>
              <a:t> </a:t>
            </a:r>
          </a:p>
          <a:p>
            <a:pPr marL="285750" indent="-285750">
              <a:buFont typeface="Arial" panose="020B0604020202020204" pitchFamily="34" charset="0"/>
              <a:buChar char="•"/>
            </a:pPr>
            <a:r>
              <a:rPr lang="en-US" sz="1400" dirty="0">
                <a:solidFill>
                  <a:srgbClr val="080100"/>
                </a:solidFill>
              </a:rPr>
              <a:t>Goal 3</a:t>
            </a:r>
          </a:p>
          <a:p>
            <a:pPr marL="285750" indent="-285750">
              <a:buFont typeface="Arial" panose="020B0604020202020204" pitchFamily="34" charset="0"/>
              <a:buChar char="•"/>
            </a:pPr>
            <a:r>
              <a:rPr lang="en-US" sz="1400" dirty="0">
                <a:solidFill>
                  <a:srgbClr val="080100"/>
                </a:solidFill>
              </a:rPr>
              <a:t>Action 10 - Increase to after school programs</a:t>
            </a:r>
          </a:p>
        </p:txBody>
      </p:sp>
    </p:spTree>
    <p:extLst>
      <p:ext uri="{BB962C8B-B14F-4D97-AF65-F5344CB8AC3E}">
        <p14:creationId xmlns:p14="http://schemas.microsoft.com/office/powerpoint/2010/main" val="139815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LCAP Goal 1</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r>
              <a:rPr lang="en-US" dirty="0"/>
              <a:t>Academic Success</a:t>
            </a:r>
            <a:endParaRPr lang="ru-RU" dirty="0"/>
          </a:p>
        </p:txBody>
      </p:sp>
      <p:sp>
        <p:nvSpPr>
          <p:cNvPr id="5" name="Picture Placeholder 4">
            <a:extLst>
              <a:ext uri="{FF2B5EF4-FFF2-40B4-BE49-F238E27FC236}">
                <a16:creationId xmlns:a16="http://schemas.microsoft.com/office/drawing/2014/main" id="{1D44E06C-4F3D-4C79-B21A-E62F1E6A5E43}"/>
              </a:ext>
            </a:extLst>
          </p:cNvPr>
          <p:cNvSpPr>
            <a:spLocks noGrp="1"/>
          </p:cNvSpPr>
          <p:nvPr>
            <p:ph type="pic" sz="quarter" idx="13"/>
          </p:nvPr>
        </p:nvSpPr>
        <p:spPr/>
      </p:sp>
      <p:sp>
        <p:nvSpPr>
          <p:cNvPr id="6" name="TextBox 5">
            <a:extLst>
              <a:ext uri="{FF2B5EF4-FFF2-40B4-BE49-F238E27FC236}">
                <a16:creationId xmlns:a16="http://schemas.microsoft.com/office/drawing/2014/main" id="{CF23B8C7-E49D-4A52-A39E-6973EE3828AD}"/>
              </a:ext>
            </a:extLst>
          </p:cNvPr>
          <p:cNvSpPr txBox="1"/>
          <p:nvPr/>
        </p:nvSpPr>
        <p:spPr>
          <a:xfrm rot="21092844">
            <a:off x="267316" y="1827321"/>
            <a:ext cx="5514721" cy="3785652"/>
          </a:xfrm>
          <a:prstGeom prst="rect">
            <a:avLst/>
          </a:prstGeom>
          <a:noFill/>
        </p:spPr>
        <p:txBody>
          <a:bodyPr wrap="square" rtlCol="0">
            <a:spAutoFit/>
          </a:bodyPr>
          <a:lstStyle/>
          <a:p>
            <a:r>
              <a:rPr lang="en-US" sz="2000" dirty="0">
                <a:solidFill>
                  <a:srgbClr val="080100"/>
                </a:solidFill>
              </a:rPr>
              <a:t>UPCS will provide students with an education that will prepare them to contribute to society in positive ways and give them a solid foundation for college and/or career. UPCS will provide students with an education based on state standards matched with a broader perspective to include bilingualism, multicultural education, and a world view. UPCS understands that each student comes with their own unique gifts, strengths and challenges. UPCS will strive to close the achievement gaps experienced by SWD, ELLs, FY, and low-socio-economic status.</a:t>
            </a:r>
          </a:p>
        </p:txBody>
      </p:sp>
    </p:spTree>
    <p:extLst>
      <p:ext uri="{BB962C8B-B14F-4D97-AF65-F5344CB8AC3E}">
        <p14:creationId xmlns:p14="http://schemas.microsoft.com/office/powerpoint/2010/main" val="1923331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0"/>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1 - Metrics</a:t>
            </a:r>
            <a:endParaRPr dirty="0"/>
          </a:p>
        </p:txBody>
      </p:sp>
      <p:graphicFrame>
        <p:nvGraphicFramePr>
          <p:cNvPr id="198" name="Google Shape;198;p30"/>
          <p:cNvGraphicFramePr/>
          <p:nvPr>
            <p:extLst>
              <p:ext uri="{D42A27DB-BD31-4B8C-83A1-F6EECF244321}">
                <p14:modId xmlns:p14="http://schemas.microsoft.com/office/powerpoint/2010/main" val="1225263487"/>
              </p:ext>
            </p:extLst>
          </p:nvPr>
        </p:nvGraphicFramePr>
        <p:xfrm>
          <a:off x="124656" y="516945"/>
          <a:ext cx="11651744" cy="6341055"/>
        </p:xfrm>
        <a:graphic>
          <a:graphicData uri="http://schemas.openxmlformats.org/drawingml/2006/table">
            <a:tbl>
              <a:tblPr>
                <a:noFill/>
              </a:tblPr>
              <a:tblGrid>
                <a:gridCol w="2523167">
                  <a:extLst>
                    <a:ext uri="{9D8B030D-6E8A-4147-A177-3AD203B41FA5}">
                      <a16:colId xmlns:a16="http://schemas.microsoft.com/office/drawing/2014/main" val="20000"/>
                    </a:ext>
                  </a:extLst>
                </a:gridCol>
                <a:gridCol w="3052139">
                  <a:extLst>
                    <a:ext uri="{9D8B030D-6E8A-4147-A177-3AD203B41FA5}">
                      <a16:colId xmlns:a16="http://schemas.microsoft.com/office/drawing/2014/main" val="20001"/>
                    </a:ext>
                  </a:extLst>
                </a:gridCol>
                <a:gridCol w="3163502">
                  <a:extLst>
                    <a:ext uri="{9D8B030D-6E8A-4147-A177-3AD203B41FA5}">
                      <a16:colId xmlns:a16="http://schemas.microsoft.com/office/drawing/2014/main" val="20002"/>
                    </a:ext>
                  </a:extLst>
                </a:gridCol>
                <a:gridCol w="2912936">
                  <a:extLst>
                    <a:ext uri="{9D8B030D-6E8A-4147-A177-3AD203B41FA5}">
                      <a16:colId xmlns:a16="http://schemas.microsoft.com/office/drawing/2014/main" val="20003"/>
                    </a:ext>
                  </a:extLst>
                </a:gridCol>
              </a:tblGrid>
              <a:tr h="576548">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a:t>Status</a:t>
                      </a:r>
                      <a:endParaRPr sz="1800" b="1" dirty="0"/>
                    </a:p>
                  </a:txBody>
                  <a:tcPr marL="121900" marR="121900" marT="121900" marB="121900"/>
                </a:tc>
                <a:extLst>
                  <a:ext uri="{0D108BD9-81ED-4DB2-BD59-A6C34878D82A}">
                    <a16:rowId xmlns:a16="http://schemas.microsoft.com/office/drawing/2014/main" val="10000"/>
                  </a:ext>
                </a:extLst>
              </a:tr>
              <a:tr h="1985067">
                <a:tc>
                  <a:txBody>
                    <a:bodyPr/>
                    <a:lstStyle/>
                    <a:p>
                      <a:pPr marL="36195" marR="113665" rtl="0" fontAlgn="t">
                        <a:spcBef>
                          <a:spcPts val="300"/>
                        </a:spcBef>
                        <a:spcAft>
                          <a:spcPts val="0"/>
                        </a:spcAft>
                      </a:pPr>
                      <a:r>
                        <a:rPr lang="en-US" sz="1200" b="0" i="0" u="none" strike="noStrike" dirty="0">
                          <a:solidFill>
                            <a:srgbClr val="000000"/>
                          </a:solidFill>
                          <a:effectLst/>
                          <a:latin typeface="Arial" panose="020B0604020202020204" pitchFamily="34" charset="0"/>
                        </a:rPr>
                        <a:t>DRA - Local Reading Assessment:</a:t>
                      </a:r>
                      <a:endParaRPr lang="en-US" dirty="0">
                        <a:effectLst/>
                      </a:endParaRPr>
                    </a:p>
                    <a:p>
                      <a:pPr marL="36195" rtl="0" fontAlgn="t">
                        <a:spcBef>
                          <a:spcPts val="620"/>
                        </a:spcBef>
                        <a:spcAft>
                          <a:spcPts val="0"/>
                        </a:spcAft>
                      </a:pPr>
                      <a:r>
                        <a:rPr lang="en-US" sz="1200" b="0" i="0" u="none" strike="noStrike" dirty="0">
                          <a:solidFill>
                            <a:srgbClr val="000000"/>
                          </a:solidFill>
                          <a:effectLst/>
                          <a:latin typeface="Arial" panose="020B0604020202020204" pitchFamily="34" charset="0"/>
                        </a:rPr>
                        <a:t>Grades K-5</a:t>
                      </a:r>
                      <a:endParaRPr lang="en-US" dirty="0">
                        <a:effectLst/>
                      </a:endParaRPr>
                    </a:p>
                  </a:txBody>
                  <a:tcPr/>
                </a:tc>
                <a:tc>
                  <a:txBody>
                    <a:bodyPr/>
                    <a:lstStyle/>
                    <a:p>
                      <a:pPr marL="0" lvl="0" indent="0" algn="l" rtl="0">
                        <a:spcBef>
                          <a:spcPts val="0"/>
                        </a:spcBef>
                        <a:spcAft>
                          <a:spcPts val="0"/>
                        </a:spcAft>
                        <a:buNone/>
                      </a:pPr>
                      <a:r>
                        <a:rPr lang="en-US" sz="1100" b="0" i="0" u="none" strike="noStrike" kern="1200" dirty="0">
                          <a:solidFill>
                            <a:srgbClr val="080100"/>
                          </a:solidFill>
                          <a:effectLst/>
                          <a:latin typeface="+mn-lt"/>
                          <a:ea typeface="+mn-ea"/>
                          <a:cs typeface="+mn-cs"/>
                        </a:rPr>
                        <a:t>Baseline scores will be established using beginning of year assessments given annually during the first two weeks of school and formatively throughout the year to progress monitor with an end of year assessment given to check achievement of metrics desired outcome.</a:t>
                      </a:r>
                      <a:endParaRPr sz="1100" dirty="0">
                        <a:solidFill>
                          <a:srgbClr val="080100"/>
                        </a:solidFill>
                      </a:endParaRPr>
                    </a:p>
                  </a:txBody>
                  <a:tcPr marL="121900" marR="121900" marT="121900" marB="121900"/>
                </a:tc>
                <a:tc>
                  <a:txBody>
                    <a:bodyPr/>
                    <a:lstStyle/>
                    <a:p>
                      <a:pPr rtl="0"/>
                      <a:r>
                        <a:rPr lang="en-US" sz="1100" b="0" i="0" u="none" strike="noStrike" kern="1200" dirty="0">
                          <a:solidFill>
                            <a:srgbClr val="080100"/>
                          </a:solidFill>
                          <a:effectLst/>
                          <a:latin typeface="+mn-lt"/>
                          <a:ea typeface="+mn-ea"/>
                          <a:cs typeface="+mn-cs"/>
                        </a:rPr>
                        <a:t>In grades K-5:</a:t>
                      </a:r>
                      <a:endParaRPr lang="en-US" sz="1100" b="0" dirty="0">
                        <a:solidFill>
                          <a:srgbClr val="080100"/>
                        </a:solidFill>
                        <a:effectLst/>
                      </a:endParaRPr>
                    </a:p>
                    <a:p>
                      <a:pPr rtl="0"/>
                      <a:r>
                        <a:rPr lang="en-US" sz="1100" b="0" i="0" u="none" strike="noStrike" kern="1200" dirty="0">
                          <a:solidFill>
                            <a:srgbClr val="080100"/>
                          </a:solidFill>
                          <a:effectLst/>
                          <a:latin typeface="+mn-lt"/>
                          <a:ea typeface="+mn-ea"/>
                          <a:cs typeface="+mn-cs"/>
                        </a:rPr>
                        <a:t>80% of students will show, at minimum, a one year growth annually.</a:t>
                      </a:r>
                      <a:endParaRPr lang="en-US" sz="1100" b="0" dirty="0">
                        <a:solidFill>
                          <a:srgbClr val="080100"/>
                        </a:solidFill>
                        <a:effectLst/>
                      </a:endParaRPr>
                    </a:p>
                    <a:p>
                      <a:pPr rtl="0"/>
                      <a:br>
                        <a:rPr lang="en-US" sz="1100" b="0" dirty="0">
                          <a:solidFill>
                            <a:srgbClr val="080100"/>
                          </a:solidFill>
                          <a:effectLst/>
                        </a:rPr>
                      </a:br>
                      <a:r>
                        <a:rPr lang="en-US" sz="1100" b="0" i="0" u="none" strike="noStrike" kern="1200" dirty="0">
                          <a:solidFill>
                            <a:srgbClr val="080100"/>
                          </a:solidFill>
                          <a:effectLst/>
                          <a:latin typeface="+mn-lt"/>
                          <a:ea typeface="+mn-ea"/>
                          <a:cs typeface="+mn-cs"/>
                        </a:rPr>
                        <a:t>Reduced by 25% the number of students working below grade level benchmarks.</a:t>
                      </a:r>
                      <a:endParaRPr lang="en-US" sz="1100" b="0" dirty="0">
                        <a:solidFill>
                          <a:srgbClr val="080100"/>
                        </a:solidFill>
                        <a:effectLst/>
                      </a:endParaRPr>
                    </a:p>
                  </a:txBody>
                  <a:tcPr marL="121900" marR="121900" marT="121900" marB="121900"/>
                </a:tc>
                <a:tc>
                  <a:txBody>
                    <a:bodyPr/>
                    <a:lstStyle/>
                    <a:p>
                      <a:pPr marL="0" lvl="0" indent="0" algn="l" rtl="0">
                        <a:spcBef>
                          <a:spcPts val="0"/>
                        </a:spcBef>
                        <a:spcAft>
                          <a:spcPts val="0"/>
                        </a:spcAft>
                        <a:buNone/>
                      </a:pPr>
                      <a:r>
                        <a:rPr lang="en-US" sz="1100" dirty="0">
                          <a:solidFill>
                            <a:srgbClr val="080100"/>
                          </a:solidFill>
                        </a:rPr>
                        <a:t>End of year data is currently being uploaded and the new baseline will be created and data shared by the time of the LCAP adoption.</a:t>
                      </a:r>
                      <a:endParaRPr sz="1100" dirty="0">
                        <a:solidFill>
                          <a:srgbClr val="080100"/>
                        </a:solidFill>
                      </a:endParaRPr>
                    </a:p>
                  </a:txBody>
                  <a:tcPr marL="121900" marR="121900" marT="121900" marB="121900"/>
                </a:tc>
                <a:extLst>
                  <a:ext uri="{0D108BD9-81ED-4DB2-BD59-A6C34878D82A}">
                    <a16:rowId xmlns:a16="http://schemas.microsoft.com/office/drawing/2014/main" val="10001"/>
                  </a:ext>
                </a:extLst>
              </a:tr>
              <a:tr h="1366050">
                <a:tc>
                  <a:txBody>
                    <a:bodyPr/>
                    <a:lstStyle/>
                    <a:p>
                      <a:pPr rtl="0"/>
                      <a:r>
                        <a:rPr lang="en-US" sz="1200" b="0" i="0" u="none" strike="noStrike" kern="1200" dirty="0">
                          <a:solidFill>
                            <a:srgbClr val="080100"/>
                          </a:solidFill>
                          <a:effectLst/>
                          <a:latin typeface="Arial Nova" panose="020B0504020202020204" pitchFamily="34" charset="0"/>
                          <a:ea typeface="+mn-ea"/>
                          <a:cs typeface="+mn-cs"/>
                        </a:rPr>
                        <a:t>Local Reading Assessment:</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Grades 6-8</a:t>
                      </a:r>
                      <a:endParaRPr lang="en-US" sz="1200" b="0" dirty="0">
                        <a:solidFill>
                          <a:srgbClr val="080100"/>
                        </a:solidFill>
                        <a:effectLst/>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200" b="0" i="0" u="none" strike="noStrike" kern="1200" dirty="0">
                          <a:solidFill>
                            <a:srgbClr val="080100"/>
                          </a:solidFill>
                          <a:effectLst/>
                          <a:latin typeface="Arial Nova" panose="020B0504020202020204" pitchFamily="34" charset="0"/>
                          <a:ea typeface="+mn-ea"/>
                          <a:cs typeface="+mn-cs"/>
                        </a:rPr>
                        <a:t>To be established 2021-22</a:t>
                      </a:r>
                      <a:endParaRPr sz="1200" dirty="0">
                        <a:solidFill>
                          <a:srgbClr val="080100"/>
                        </a:solidFill>
                        <a:latin typeface="Arial Nova" panose="020B0504020202020204" pitchFamily="34" charset="0"/>
                      </a:endParaRPr>
                    </a:p>
                  </a:txBody>
                  <a:tcPr marL="121900" marR="121900" marT="121900" marB="1219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80100"/>
                          </a:solidFill>
                          <a:effectLst/>
                          <a:latin typeface="Arial Nova" panose="020B0504020202020204" pitchFamily="34" charset="0"/>
                          <a:ea typeface="+mn-ea"/>
                          <a:cs typeface="+mn-cs"/>
                        </a:rPr>
                        <a:t>To be established after assessment baseline given</a:t>
                      </a:r>
                      <a:endParaRPr lang="en-US" sz="1200" dirty="0">
                        <a:solidFill>
                          <a:srgbClr val="080100"/>
                        </a:solidFill>
                        <a:latin typeface="Arial Nova" panose="020B0504020202020204" pitchFamily="34" charset="0"/>
                      </a:endParaRPr>
                    </a:p>
                    <a:p>
                      <a:pPr marL="0" lvl="0" indent="0" algn="l" rtl="0">
                        <a:spcBef>
                          <a:spcPts val="0"/>
                        </a:spcBef>
                        <a:spcAft>
                          <a:spcPts val="0"/>
                        </a:spcAft>
                        <a:buNone/>
                      </a:pPr>
                      <a:endParaRPr sz="12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200" b="0" i="0" u="none" strike="noStrike" kern="1200" dirty="0">
                          <a:solidFill>
                            <a:srgbClr val="080100"/>
                          </a:solidFill>
                          <a:effectLst/>
                          <a:latin typeface="Arial Nova" panose="020B0504020202020204" pitchFamily="34" charset="0"/>
                          <a:ea typeface="+mn-ea"/>
                          <a:cs typeface="+mn-cs"/>
                        </a:rPr>
                        <a:t>Grade 6-8 each gave 10-12 DRAs for their lowest students.  Data was collected using Achieve 3000 for comprehension.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80100"/>
                          </a:solidFill>
                        </a:rPr>
                        <a:t>End of year data is currently being uploaded and the new baseline will be created and data shared by the time of the LCAP adoption.</a:t>
                      </a:r>
                    </a:p>
                    <a:p>
                      <a:pPr marL="0" lvl="0" indent="0" algn="l" rtl="0">
                        <a:spcBef>
                          <a:spcPts val="0"/>
                        </a:spcBef>
                        <a:spcAft>
                          <a:spcPts val="0"/>
                        </a:spcAft>
                        <a:buNone/>
                      </a:pPr>
                      <a:endParaRPr sz="12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2"/>
                  </a:ext>
                </a:extLst>
              </a:tr>
              <a:tr h="1622195">
                <a:tc>
                  <a:txBody>
                    <a:bodyPr/>
                    <a:lstStyle/>
                    <a:p>
                      <a:pPr rtl="0"/>
                      <a:r>
                        <a:rPr lang="en-US" sz="1200" b="0" i="0" u="none" strike="noStrike" kern="1200" dirty="0">
                          <a:solidFill>
                            <a:srgbClr val="080100"/>
                          </a:solidFill>
                          <a:effectLst/>
                          <a:latin typeface="Arial Nova" panose="020B0504020202020204" pitchFamily="34" charset="0"/>
                          <a:ea typeface="+mn-ea"/>
                          <a:cs typeface="+mn-cs"/>
                        </a:rPr>
                        <a:t>Zone of Biliteracy (using local assessments in Spanish):</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Dual Students in Grades K-8</a:t>
                      </a:r>
                      <a:endParaRPr lang="en-US" sz="1200" b="0" dirty="0">
                        <a:solidFill>
                          <a:srgbClr val="080100"/>
                        </a:solidFill>
                        <a:effectLst/>
                        <a:latin typeface="Arial Nova" panose="020B0504020202020204" pitchFamily="34" charset="0"/>
                      </a:endParaRPr>
                    </a:p>
                    <a:p>
                      <a:br>
                        <a:rPr lang="en-US" sz="1200" dirty="0">
                          <a:solidFill>
                            <a:srgbClr val="080100"/>
                          </a:solidFill>
                          <a:latin typeface="Arial Nova" panose="020B0504020202020204" pitchFamily="34" charset="0"/>
                        </a:rPr>
                      </a:br>
                      <a:endParaRPr sz="12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200" b="0" i="0" u="none" strike="noStrike" kern="1200" dirty="0">
                          <a:solidFill>
                            <a:srgbClr val="080100"/>
                          </a:solidFill>
                          <a:effectLst/>
                          <a:latin typeface="Arial Nova" panose="020B0504020202020204" pitchFamily="34" charset="0"/>
                          <a:ea typeface="+mn-ea"/>
                          <a:cs typeface="+mn-cs"/>
                        </a:rPr>
                        <a:t>To be established in 2021. A team will establish criteria for benchmarks using local Spanish Assessments.</a:t>
                      </a:r>
                      <a:endParaRPr sz="12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200" b="0" i="0" u="none" strike="noStrike" kern="1200" dirty="0">
                          <a:solidFill>
                            <a:srgbClr val="080100"/>
                          </a:solidFill>
                          <a:effectLst/>
                          <a:latin typeface="Arial Nova" panose="020B0504020202020204" pitchFamily="34" charset="0"/>
                          <a:ea typeface="+mn-ea"/>
                          <a:cs typeface="+mn-cs"/>
                        </a:rPr>
                        <a:t>Students in dual immersion will make 1 year of growth in Language Acquisition annually toward biliteracy goals.</a:t>
                      </a:r>
                      <a:endParaRPr sz="12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200" dirty="0">
                          <a:solidFill>
                            <a:srgbClr val="080100"/>
                          </a:solidFill>
                          <a:latin typeface="Arial Nova" panose="020B0504020202020204" pitchFamily="34" charset="0"/>
                        </a:rPr>
                        <a:t>After reviewing research, the team revised the conference guide to communicate growth in student's English and Spanish reading.  In the display of reading levels, an indication of benchmarks for students in a monolingual program is included as a reference for typical development of monolingual peers.</a:t>
                      </a:r>
                      <a:endParaRPr sz="12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1 - Metrics</a:t>
            </a:r>
            <a:endParaRPr dirty="0"/>
          </a:p>
        </p:txBody>
      </p:sp>
      <p:graphicFrame>
        <p:nvGraphicFramePr>
          <p:cNvPr id="198" name="Google Shape;198;p30"/>
          <p:cNvGraphicFramePr/>
          <p:nvPr>
            <p:extLst>
              <p:ext uri="{D42A27DB-BD31-4B8C-83A1-F6EECF244321}">
                <p14:modId xmlns:p14="http://schemas.microsoft.com/office/powerpoint/2010/main" val="3252626578"/>
              </p:ext>
            </p:extLst>
          </p:nvPr>
        </p:nvGraphicFramePr>
        <p:xfrm>
          <a:off x="338816" y="809374"/>
          <a:ext cx="11583056" cy="5967400"/>
        </p:xfrm>
        <a:graphic>
          <a:graphicData uri="http://schemas.openxmlformats.org/drawingml/2006/table">
            <a:tbl>
              <a:tblPr>
                <a:noFill/>
              </a:tblPr>
              <a:tblGrid>
                <a:gridCol w="2477120">
                  <a:extLst>
                    <a:ext uri="{9D8B030D-6E8A-4147-A177-3AD203B41FA5}">
                      <a16:colId xmlns:a16="http://schemas.microsoft.com/office/drawing/2014/main" val="20000"/>
                    </a:ext>
                  </a:extLst>
                </a:gridCol>
                <a:gridCol w="3054928">
                  <a:extLst>
                    <a:ext uri="{9D8B030D-6E8A-4147-A177-3AD203B41FA5}">
                      <a16:colId xmlns:a16="http://schemas.microsoft.com/office/drawing/2014/main" val="20001"/>
                    </a:ext>
                  </a:extLst>
                </a:gridCol>
                <a:gridCol w="3155244">
                  <a:extLst>
                    <a:ext uri="{9D8B030D-6E8A-4147-A177-3AD203B41FA5}">
                      <a16:colId xmlns:a16="http://schemas.microsoft.com/office/drawing/2014/main" val="20002"/>
                    </a:ext>
                  </a:extLst>
                </a:gridCol>
                <a:gridCol w="2895764">
                  <a:extLst>
                    <a:ext uri="{9D8B030D-6E8A-4147-A177-3AD203B41FA5}">
                      <a16:colId xmlns:a16="http://schemas.microsoft.com/office/drawing/2014/main" val="20003"/>
                    </a:ext>
                  </a:extLst>
                </a:gridCol>
              </a:tblGrid>
              <a:tr h="602960">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a:t>Status</a:t>
                      </a:r>
                      <a:endParaRPr sz="1800" b="1" dirty="0"/>
                    </a:p>
                  </a:txBody>
                  <a:tcPr marL="121900" marR="121900" marT="121900" marB="121900"/>
                </a:tc>
                <a:extLst>
                  <a:ext uri="{0D108BD9-81ED-4DB2-BD59-A6C34878D82A}">
                    <a16:rowId xmlns:a16="http://schemas.microsoft.com/office/drawing/2014/main" val="10000"/>
                  </a:ext>
                </a:extLst>
              </a:tr>
              <a:tr h="4894947">
                <a:tc>
                  <a:txBody>
                    <a:bodyPr/>
                    <a:lstStyle/>
                    <a:p>
                      <a:pPr algn="ctr" rtl="0"/>
                      <a:r>
                        <a:rPr lang="en-US" sz="2400" b="0" i="0" u="none" strike="noStrike" kern="1200" dirty="0">
                          <a:solidFill>
                            <a:srgbClr val="080100"/>
                          </a:solidFill>
                          <a:effectLst/>
                          <a:latin typeface="Arial Nova" panose="020B0504020202020204" pitchFamily="34" charset="0"/>
                          <a:ea typeface="+mn-ea"/>
                          <a:cs typeface="+mn-cs"/>
                        </a:rPr>
                        <a:t>CAASPP ELA:</a:t>
                      </a:r>
                      <a:endParaRPr lang="en-US" sz="2400" b="0" dirty="0">
                        <a:solidFill>
                          <a:srgbClr val="080100"/>
                        </a:solidFill>
                        <a:effectLst/>
                        <a:latin typeface="Arial Nova" panose="020B0504020202020204" pitchFamily="34" charset="0"/>
                      </a:endParaRPr>
                    </a:p>
                    <a:p>
                      <a:pPr algn="ctr" rtl="0"/>
                      <a:r>
                        <a:rPr lang="en-US" sz="2400" b="0" i="0" u="none" strike="noStrike" kern="1200" dirty="0">
                          <a:solidFill>
                            <a:srgbClr val="080100"/>
                          </a:solidFill>
                          <a:effectLst/>
                          <a:latin typeface="Arial Nova" panose="020B0504020202020204" pitchFamily="34" charset="0"/>
                          <a:ea typeface="+mn-ea"/>
                          <a:cs typeface="+mn-cs"/>
                        </a:rPr>
                        <a:t>Grades 3-8</a:t>
                      </a:r>
                      <a:endParaRPr lang="en-US" sz="2400" b="0" dirty="0">
                        <a:solidFill>
                          <a:srgbClr val="080100"/>
                        </a:solidFill>
                        <a:effectLst/>
                        <a:latin typeface="Arial Nova" panose="020B0504020202020204" pitchFamily="34" charset="0"/>
                      </a:endParaRPr>
                    </a:p>
                    <a:p>
                      <a:br>
                        <a:rPr lang="en-US" sz="1000" dirty="0">
                          <a:latin typeface="Arial Nova" panose="020B0504020202020204" pitchFamily="34" charset="0"/>
                        </a:rPr>
                      </a:br>
                      <a:endParaRPr lang="en-US" sz="1000" dirty="0">
                        <a:effectLst/>
                        <a:latin typeface="Arial Nova" panose="020B0504020202020204" pitchFamily="34" charset="0"/>
                      </a:endParaRPr>
                    </a:p>
                  </a:txBody>
                  <a:tcPr/>
                </a:tc>
                <a:tc>
                  <a:txBody>
                    <a:bodyPr/>
                    <a:lstStyle/>
                    <a:p>
                      <a:pPr rtl="0"/>
                      <a:r>
                        <a:rPr lang="en-US" sz="1200" b="0" i="0" u="none" strike="noStrike" kern="1200" dirty="0">
                          <a:solidFill>
                            <a:srgbClr val="080100"/>
                          </a:solidFill>
                          <a:effectLst/>
                          <a:latin typeface="Arial Nova" panose="020B0504020202020204" pitchFamily="34" charset="0"/>
                          <a:ea typeface="+mn-ea"/>
                          <a:cs typeface="+mn-cs"/>
                        </a:rPr>
                        <a:t>2018-2019 scores</a:t>
                      </a:r>
                      <a:endParaRPr lang="en-US" sz="1200" b="0" dirty="0">
                        <a:solidFill>
                          <a:srgbClr val="080100"/>
                        </a:solidFill>
                        <a:effectLst/>
                        <a:latin typeface="Arial Nova" panose="020B0504020202020204" pitchFamily="34" charset="0"/>
                      </a:endParaRPr>
                    </a:p>
                    <a:p>
                      <a:pPr rtl="0"/>
                      <a:br>
                        <a:rPr lang="en-US" sz="1200" b="0" dirty="0">
                          <a:solidFill>
                            <a:srgbClr val="080100"/>
                          </a:solidFill>
                          <a:effectLst/>
                          <a:latin typeface="Arial Nova" panose="020B0504020202020204" pitchFamily="34" charset="0"/>
                        </a:rPr>
                      </a:br>
                      <a:r>
                        <a:rPr lang="en-US" sz="1200" b="0" i="0" u="none" strike="noStrike" kern="1200" dirty="0">
                          <a:solidFill>
                            <a:srgbClr val="080100"/>
                          </a:solidFill>
                          <a:effectLst/>
                          <a:latin typeface="Arial Nova" panose="020B0504020202020204" pitchFamily="34" charset="0"/>
                          <a:ea typeface="+mn-ea"/>
                          <a:cs typeface="+mn-cs"/>
                        </a:rPr>
                        <a:t>Points from Standard</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All: 3 points below standard</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Students with Disabilities: 72.8 below</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English Learners: 41 below</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Hispanic: 15.4 below</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White: 35.3 above</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African American: 4.5 above</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Filipino: 37.7 above</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Homeless: 37.2 below</a:t>
                      </a:r>
                      <a:endParaRPr lang="en-US" sz="1200" b="0" dirty="0">
                        <a:solidFill>
                          <a:srgbClr val="080100"/>
                        </a:solidFill>
                        <a:effectLst/>
                        <a:latin typeface="Arial Nova" panose="020B0504020202020204" pitchFamily="34" charset="0"/>
                      </a:endParaRPr>
                    </a:p>
                    <a:p>
                      <a:pPr rtl="0"/>
                      <a:br>
                        <a:rPr lang="en-US" sz="1200" dirty="0">
                          <a:solidFill>
                            <a:srgbClr val="080100"/>
                          </a:solidFill>
                          <a:latin typeface="Arial Nova" panose="020B0504020202020204" pitchFamily="34" charset="0"/>
                        </a:rPr>
                      </a:br>
                      <a:r>
                        <a:rPr lang="en-US" sz="1200" b="0" i="0" u="none" strike="noStrike" kern="1200" dirty="0">
                          <a:solidFill>
                            <a:srgbClr val="080100"/>
                          </a:solidFill>
                          <a:effectLst/>
                          <a:latin typeface="Arial Nova" panose="020B0504020202020204" pitchFamily="34" charset="0"/>
                          <a:ea typeface="+mn-ea"/>
                          <a:cs typeface="+mn-cs"/>
                        </a:rPr>
                        <a:t>Socioeconomically Disadvantaged: 25.6 below</a:t>
                      </a:r>
                      <a:endParaRPr lang="en-US" sz="1200" b="0" dirty="0">
                        <a:solidFill>
                          <a:srgbClr val="080100"/>
                        </a:solidFill>
                        <a:effectLst/>
                        <a:latin typeface="Arial Nova" panose="020B0504020202020204" pitchFamily="34" charset="0"/>
                      </a:endParaRPr>
                    </a:p>
                    <a:p>
                      <a:pPr rtl="0"/>
                      <a:br>
                        <a:rPr lang="en-US" sz="1200" b="0" dirty="0">
                          <a:solidFill>
                            <a:srgbClr val="080100"/>
                          </a:solidFill>
                          <a:effectLst/>
                          <a:latin typeface="Arial Nova" panose="020B0504020202020204" pitchFamily="34" charset="0"/>
                        </a:rPr>
                      </a:br>
                      <a:r>
                        <a:rPr lang="en-US" sz="1200" b="0" i="0" u="none" strike="noStrike" kern="1200" dirty="0">
                          <a:solidFill>
                            <a:srgbClr val="080100"/>
                          </a:solidFill>
                          <a:effectLst/>
                          <a:latin typeface="Arial Nova" panose="020B0504020202020204" pitchFamily="34" charset="0"/>
                          <a:ea typeface="+mn-ea"/>
                          <a:cs typeface="+mn-cs"/>
                        </a:rPr>
                        <a:t>Dashboard:</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Green: All Students, White</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Yellow: English Learners, Socioeconomically Disadvantaged, Hispanic</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Red: Student with Disabilities</a:t>
                      </a:r>
                      <a:endParaRPr lang="en-US" sz="1200" b="0" dirty="0">
                        <a:solidFill>
                          <a:srgbClr val="080100"/>
                        </a:solidFill>
                        <a:effectLst/>
                        <a:latin typeface="Arial Nova" panose="020B0504020202020204" pitchFamily="34" charset="0"/>
                      </a:endParaRPr>
                    </a:p>
                    <a:p>
                      <a:pPr rtl="0" fontAlgn="base"/>
                      <a:br>
                        <a:rPr lang="en-US" sz="1200" b="0" dirty="0">
                          <a:solidFill>
                            <a:srgbClr val="080100"/>
                          </a:solidFill>
                          <a:effectLst/>
                          <a:latin typeface="Arial Nova" panose="020B0504020202020204" pitchFamily="34" charset="0"/>
                        </a:rPr>
                      </a:br>
                      <a:r>
                        <a:rPr lang="en-US" sz="1200" b="0" i="0" u="none" strike="noStrike" kern="1200" dirty="0">
                          <a:solidFill>
                            <a:srgbClr val="080100"/>
                          </a:solidFill>
                          <a:effectLst/>
                          <a:latin typeface="Arial Nova" panose="020B0504020202020204" pitchFamily="34" charset="0"/>
                          <a:ea typeface="+mn-ea"/>
                          <a:cs typeface="+mn-cs"/>
                        </a:rPr>
                        <a:t>– MET/EXCEED - 29%</a:t>
                      </a:r>
                      <a:endParaRPr lang="en-US" sz="1200" b="0" dirty="0">
                        <a:solidFill>
                          <a:srgbClr val="080100"/>
                        </a:solidFill>
                        <a:effectLst/>
                        <a:latin typeface="Arial Nova" panose="020B0504020202020204" pitchFamily="34" charset="0"/>
                      </a:endParaRPr>
                    </a:p>
                    <a:p>
                      <a:pPr rtl="0" fontAlgn="base"/>
                      <a:r>
                        <a:rPr lang="en-US" sz="1200" b="0" i="0" u="none" strike="noStrike" kern="1200" dirty="0">
                          <a:solidFill>
                            <a:srgbClr val="080100"/>
                          </a:solidFill>
                          <a:effectLst/>
                          <a:latin typeface="Arial Nova" panose="020B0504020202020204" pitchFamily="34" charset="0"/>
                          <a:ea typeface="+mn-ea"/>
                          <a:cs typeface="+mn-cs"/>
                        </a:rPr>
                        <a:t>– MET/EXCEED - 33%</a:t>
                      </a:r>
                      <a:endParaRPr lang="en-US" sz="1200" b="0" dirty="0">
                        <a:solidFill>
                          <a:srgbClr val="080100"/>
                        </a:solidFill>
                        <a:effectLst/>
                        <a:latin typeface="Arial Nova" panose="020B0504020202020204" pitchFamily="34" charset="0"/>
                      </a:endParaRPr>
                    </a:p>
                    <a:p>
                      <a:pPr rtl="0" fontAlgn="base"/>
                      <a:r>
                        <a:rPr lang="en-US" sz="1200" b="0" i="0" u="none" strike="noStrike" kern="1200" dirty="0">
                          <a:solidFill>
                            <a:srgbClr val="080100"/>
                          </a:solidFill>
                          <a:effectLst/>
                          <a:latin typeface="Arial Nova" panose="020B0504020202020204" pitchFamily="34" charset="0"/>
                          <a:ea typeface="+mn-ea"/>
                          <a:cs typeface="+mn-cs"/>
                        </a:rPr>
                        <a:t>– MET/EXCEED - 53%</a:t>
                      </a:r>
                      <a:endParaRPr lang="en-US" sz="1200" b="0" dirty="0">
                        <a:solidFill>
                          <a:srgbClr val="080100"/>
                        </a:solidFill>
                        <a:effectLst/>
                        <a:latin typeface="Arial Nova" panose="020B0504020202020204" pitchFamily="34" charset="0"/>
                      </a:endParaRPr>
                    </a:p>
                    <a:p>
                      <a:pPr rtl="0" fontAlgn="base"/>
                      <a:r>
                        <a:rPr lang="en-US" sz="1200" b="0" i="0" u="none" strike="noStrike" kern="1200" dirty="0">
                          <a:solidFill>
                            <a:srgbClr val="080100"/>
                          </a:solidFill>
                          <a:effectLst/>
                          <a:latin typeface="Arial Nova" panose="020B0504020202020204" pitchFamily="34" charset="0"/>
                          <a:ea typeface="+mn-ea"/>
                          <a:cs typeface="+mn-cs"/>
                        </a:rPr>
                        <a:t>– MET/EXCEED – 48%</a:t>
                      </a:r>
                      <a:endParaRPr lang="en-US" sz="1200" b="0" dirty="0">
                        <a:solidFill>
                          <a:srgbClr val="080100"/>
                        </a:solidFill>
                        <a:effectLst/>
                        <a:latin typeface="Arial Nova" panose="020B0504020202020204" pitchFamily="34" charset="0"/>
                      </a:endParaRPr>
                    </a:p>
                    <a:p>
                      <a:pPr rtl="0" fontAlgn="base"/>
                      <a:r>
                        <a:rPr lang="en-US" sz="1200" b="0" i="0" u="none" strike="noStrike" kern="1200" dirty="0">
                          <a:solidFill>
                            <a:srgbClr val="080100"/>
                          </a:solidFill>
                          <a:effectLst/>
                          <a:latin typeface="Arial Nova" panose="020B0504020202020204" pitchFamily="34" charset="0"/>
                          <a:ea typeface="+mn-ea"/>
                          <a:cs typeface="+mn-cs"/>
                        </a:rPr>
                        <a:t>– MET/EXCEED – 65%</a:t>
                      </a:r>
                      <a:endParaRPr lang="en-US" sz="1200" b="0" dirty="0">
                        <a:solidFill>
                          <a:srgbClr val="080100"/>
                        </a:solidFill>
                        <a:effectLst/>
                        <a:latin typeface="Arial Nova" panose="020B0504020202020204" pitchFamily="34" charset="0"/>
                      </a:endParaRPr>
                    </a:p>
                    <a:p>
                      <a:pPr rtl="0" fontAlgn="base"/>
                      <a:r>
                        <a:rPr lang="en-US" sz="1200" b="0" i="0" u="none" strike="noStrike" kern="1200" dirty="0">
                          <a:solidFill>
                            <a:srgbClr val="080100"/>
                          </a:solidFill>
                          <a:effectLst/>
                          <a:latin typeface="Arial Nova" panose="020B0504020202020204" pitchFamily="34" charset="0"/>
                          <a:ea typeface="+mn-ea"/>
                          <a:cs typeface="+mn-cs"/>
                        </a:rPr>
                        <a:t>– MET/EXCEED – 45%</a:t>
                      </a:r>
                      <a:endParaRPr lang="en-US" sz="1200" b="0" dirty="0">
                        <a:solidFill>
                          <a:srgbClr val="080100"/>
                        </a:solidFill>
                        <a:effectLst/>
                        <a:latin typeface="Arial Nova" panose="020B0504020202020204" pitchFamily="34" charset="0"/>
                      </a:endParaRPr>
                    </a:p>
                  </a:txBody>
                  <a:tcPr marL="121900" marR="121900" marT="121900" marB="121900"/>
                </a:tc>
                <a:tc>
                  <a:txBody>
                    <a:bodyPr/>
                    <a:lstStyle/>
                    <a:p>
                      <a:pPr marL="36195" rtl="0" fontAlgn="t">
                        <a:spcBef>
                          <a:spcPts val="270"/>
                        </a:spcBef>
                        <a:spcAft>
                          <a:spcPts val="0"/>
                        </a:spcAft>
                      </a:pPr>
                      <a:r>
                        <a:rPr lang="en-US" sz="1200" b="0" i="0" u="none" strike="noStrike" dirty="0">
                          <a:solidFill>
                            <a:srgbClr val="000000"/>
                          </a:solidFill>
                          <a:effectLst/>
                          <a:latin typeface="Arial Nova" panose="020B0504020202020204" pitchFamily="34" charset="0"/>
                        </a:rPr>
                        <a:t>Points from standard:</a:t>
                      </a:r>
                      <a:endParaRPr lang="en-US" sz="1200" dirty="0">
                        <a:effectLst/>
                        <a:latin typeface="Arial Nova" panose="020B0504020202020204" pitchFamily="34" charset="0"/>
                      </a:endParaRPr>
                    </a:p>
                    <a:p>
                      <a:pPr marL="36195" marR="96520" rtl="0" fontAlgn="t">
                        <a:spcBef>
                          <a:spcPts val="585"/>
                        </a:spcBef>
                        <a:spcAft>
                          <a:spcPts val="0"/>
                        </a:spcAft>
                      </a:pPr>
                      <a:r>
                        <a:rPr lang="en-US" sz="1200" b="0" i="0" u="none" strike="noStrike" dirty="0">
                          <a:solidFill>
                            <a:srgbClr val="000000"/>
                          </a:solidFill>
                          <a:effectLst/>
                          <a:latin typeface="Arial Nova" panose="020B0504020202020204" pitchFamily="34" charset="0"/>
                        </a:rPr>
                        <a:t>All students: maintain at or above</a:t>
                      </a:r>
                      <a:endParaRPr lang="en-US" sz="1200" dirty="0">
                        <a:effectLst/>
                        <a:latin typeface="Arial Nova" panose="020B0504020202020204" pitchFamily="34" charset="0"/>
                      </a:endParaRPr>
                    </a:p>
                    <a:p>
                      <a:pPr marL="36195" marR="181610" rtl="0" fontAlgn="t">
                        <a:spcBef>
                          <a:spcPts val="575"/>
                        </a:spcBef>
                        <a:spcAft>
                          <a:spcPts val="0"/>
                        </a:spcAft>
                      </a:pPr>
                      <a:r>
                        <a:rPr lang="en-US" sz="1200" b="0" i="0" u="none" strike="noStrike" dirty="0">
                          <a:solidFill>
                            <a:srgbClr val="000000"/>
                          </a:solidFill>
                          <a:effectLst/>
                          <a:latin typeface="Arial Nova" panose="020B0504020202020204" pitchFamily="34" charset="0"/>
                        </a:rPr>
                        <a:t>Students with Disabilities: Improve by 50%</a:t>
                      </a:r>
                      <a:endParaRPr lang="en-US" sz="1200" dirty="0">
                        <a:effectLst/>
                        <a:latin typeface="Arial Nova" panose="020B0504020202020204" pitchFamily="34" charset="0"/>
                      </a:endParaRPr>
                    </a:p>
                    <a:p>
                      <a:pPr marL="36195" marR="359410" rtl="0" fontAlgn="t">
                        <a:spcBef>
                          <a:spcPts val="590"/>
                        </a:spcBef>
                        <a:spcAft>
                          <a:spcPts val="0"/>
                        </a:spcAft>
                      </a:pPr>
                      <a:r>
                        <a:rPr lang="en-US" sz="1200" b="0" i="0" u="none" strike="noStrike" dirty="0">
                          <a:solidFill>
                            <a:srgbClr val="000000"/>
                          </a:solidFill>
                          <a:effectLst/>
                          <a:latin typeface="Arial Nova" panose="020B0504020202020204" pitchFamily="34" charset="0"/>
                        </a:rPr>
                        <a:t>English Learners: Improve by 50%</a:t>
                      </a:r>
                      <a:endParaRPr lang="en-US" sz="1200" dirty="0">
                        <a:effectLst/>
                        <a:latin typeface="Arial Nova" panose="020B0504020202020204" pitchFamily="34" charset="0"/>
                      </a:endParaRPr>
                    </a:p>
                    <a:p>
                      <a:pPr marL="36195" marR="122555" rtl="0" fontAlgn="t">
                        <a:spcBef>
                          <a:spcPts val="575"/>
                        </a:spcBef>
                        <a:spcAft>
                          <a:spcPts val="0"/>
                        </a:spcAft>
                      </a:pPr>
                      <a:r>
                        <a:rPr lang="en-US" sz="1200" b="0" i="0" u="none" strike="noStrike" dirty="0">
                          <a:solidFill>
                            <a:srgbClr val="000000"/>
                          </a:solidFill>
                          <a:effectLst/>
                          <a:latin typeface="Arial Nova" panose="020B0504020202020204" pitchFamily="34" charset="0"/>
                        </a:rPr>
                        <a:t>Hispanic: Improve by 50%</a:t>
                      </a:r>
                      <a:endParaRPr lang="en-US" sz="1200" dirty="0">
                        <a:effectLst/>
                        <a:latin typeface="Arial Nova" panose="020B0504020202020204" pitchFamily="34" charset="0"/>
                      </a:endParaRPr>
                    </a:p>
                    <a:p>
                      <a:pPr marL="36195" marR="159385" rtl="0" fontAlgn="t">
                        <a:spcBef>
                          <a:spcPts val="570"/>
                        </a:spcBef>
                        <a:spcAft>
                          <a:spcPts val="0"/>
                        </a:spcAft>
                      </a:pPr>
                      <a:r>
                        <a:rPr lang="en-US" sz="1200" b="0" i="0" u="none" strike="noStrike" dirty="0">
                          <a:solidFill>
                            <a:srgbClr val="000000"/>
                          </a:solidFill>
                          <a:effectLst/>
                          <a:latin typeface="Arial Nova" panose="020B0504020202020204" pitchFamily="34" charset="0"/>
                        </a:rPr>
                        <a:t>White: Maintain at or above</a:t>
                      </a:r>
                      <a:endParaRPr lang="en-US" sz="1200" dirty="0">
                        <a:effectLst/>
                        <a:latin typeface="Arial Nova" panose="020B0504020202020204" pitchFamily="34" charset="0"/>
                      </a:endParaRPr>
                    </a:p>
                    <a:p>
                      <a:pPr marL="36195" marR="168910" rtl="0" fontAlgn="t">
                        <a:spcBef>
                          <a:spcPts val="575"/>
                        </a:spcBef>
                        <a:spcAft>
                          <a:spcPts val="0"/>
                        </a:spcAft>
                      </a:pPr>
                      <a:r>
                        <a:rPr lang="en-US" sz="1200" b="0" i="0" u="none" strike="noStrike" dirty="0">
                          <a:solidFill>
                            <a:srgbClr val="000000"/>
                          </a:solidFill>
                          <a:effectLst/>
                          <a:latin typeface="Arial Nova" panose="020B0504020202020204" pitchFamily="34" charset="0"/>
                        </a:rPr>
                        <a:t>African American: Maintain at or above</a:t>
                      </a:r>
                      <a:endParaRPr lang="en-US" sz="1200" dirty="0">
                        <a:effectLst/>
                        <a:latin typeface="Arial Nova" panose="020B0504020202020204" pitchFamily="34" charset="0"/>
                      </a:endParaRPr>
                    </a:p>
                    <a:p>
                      <a:pPr marL="36195" marR="54610" rtl="0" fontAlgn="t">
                        <a:spcBef>
                          <a:spcPts val="575"/>
                        </a:spcBef>
                        <a:spcAft>
                          <a:spcPts val="0"/>
                        </a:spcAft>
                      </a:pPr>
                      <a:r>
                        <a:rPr lang="en-US" sz="1200" b="0" i="0" u="none" strike="noStrike" dirty="0">
                          <a:solidFill>
                            <a:srgbClr val="000000"/>
                          </a:solidFill>
                          <a:effectLst/>
                          <a:latin typeface="Arial Nova" panose="020B0504020202020204" pitchFamily="34" charset="0"/>
                        </a:rPr>
                        <a:t>Filipino: Maintain at or above</a:t>
                      </a:r>
                      <a:endParaRPr lang="en-US" sz="1200" dirty="0">
                        <a:effectLst/>
                        <a:latin typeface="Arial Nova" panose="020B0504020202020204" pitchFamily="34" charset="0"/>
                      </a:endParaRPr>
                    </a:p>
                    <a:p>
                      <a:pPr marL="36195" marR="29210" rtl="0" fontAlgn="t">
                        <a:spcBef>
                          <a:spcPts val="575"/>
                        </a:spcBef>
                        <a:spcAft>
                          <a:spcPts val="0"/>
                        </a:spcAft>
                      </a:pPr>
                      <a:r>
                        <a:rPr lang="en-US" sz="1200" b="0" i="0" u="none" strike="noStrike" dirty="0">
                          <a:solidFill>
                            <a:srgbClr val="000000"/>
                          </a:solidFill>
                          <a:effectLst/>
                          <a:latin typeface="Arial Nova" panose="020B0504020202020204" pitchFamily="34" charset="0"/>
                        </a:rPr>
                        <a:t>Homeless: Improve by 50%</a:t>
                      </a:r>
                    </a:p>
                    <a:p>
                      <a:pPr rtl="0"/>
                      <a:r>
                        <a:rPr lang="en-US" sz="1200" b="0" i="0" u="none" strike="noStrike" kern="1200" dirty="0">
                          <a:solidFill>
                            <a:srgbClr val="080100"/>
                          </a:solidFill>
                          <a:effectLst/>
                          <a:latin typeface="Arial Nova" panose="020B0504020202020204" pitchFamily="34" charset="0"/>
                          <a:ea typeface="+mn-ea"/>
                          <a:cs typeface="+mn-cs"/>
                        </a:rPr>
                        <a:t>Socioeconomically Disadvantaged: Improve by 50%</a:t>
                      </a:r>
                      <a:endParaRPr lang="en-US" sz="1200" b="0" dirty="0">
                        <a:solidFill>
                          <a:srgbClr val="080100"/>
                        </a:solidFill>
                        <a:effectLst/>
                        <a:latin typeface="Arial Nova" panose="020B0504020202020204" pitchFamily="34" charset="0"/>
                      </a:endParaRPr>
                    </a:p>
                    <a:p>
                      <a:pPr rtl="0"/>
                      <a:br>
                        <a:rPr lang="en-US" sz="1200" b="0" dirty="0">
                          <a:solidFill>
                            <a:srgbClr val="080100"/>
                          </a:solidFill>
                          <a:effectLst/>
                          <a:latin typeface="Arial Nova" panose="020B0504020202020204" pitchFamily="34" charset="0"/>
                        </a:rPr>
                      </a:br>
                      <a:r>
                        <a:rPr lang="en-US" sz="1200" b="0" i="0" u="none" strike="noStrike" kern="1200" dirty="0">
                          <a:solidFill>
                            <a:srgbClr val="080100"/>
                          </a:solidFill>
                          <a:effectLst/>
                          <a:latin typeface="Arial Nova" panose="020B0504020202020204" pitchFamily="34" charset="0"/>
                          <a:ea typeface="+mn-ea"/>
                          <a:cs typeface="+mn-cs"/>
                        </a:rPr>
                        <a:t>All Subgroups in Red, Orange to improve by at least one color.</a:t>
                      </a:r>
                      <a:endParaRPr lang="en-US" sz="1200" b="0" dirty="0">
                        <a:solidFill>
                          <a:srgbClr val="080100"/>
                        </a:solidFill>
                        <a:effectLst/>
                        <a:latin typeface="Arial Nova" panose="020B0504020202020204" pitchFamily="34" charset="0"/>
                      </a:endParaRPr>
                    </a:p>
                    <a:p>
                      <a:br>
                        <a:rPr lang="en-US" sz="1200" dirty="0">
                          <a:latin typeface="Arial Nova" panose="020B0504020202020204" pitchFamily="34" charset="0"/>
                        </a:rPr>
                      </a:br>
                      <a:endParaRPr lang="en-US" sz="1200" dirty="0">
                        <a:effectLst/>
                        <a:latin typeface="Arial Nova" panose="020B0504020202020204" pitchFamily="34" charset="0"/>
                      </a:endParaRPr>
                    </a:p>
                  </a:txBody>
                  <a:tcPr/>
                </a:tc>
                <a:tc>
                  <a:txBody>
                    <a:bodyPr/>
                    <a:lstStyle/>
                    <a:p>
                      <a:pPr marL="0" lvl="0" indent="0" algn="l" rtl="0">
                        <a:spcBef>
                          <a:spcPts val="0"/>
                        </a:spcBef>
                        <a:spcAft>
                          <a:spcPts val="0"/>
                        </a:spcAft>
                        <a:buNone/>
                      </a:pPr>
                      <a:r>
                        <a:rPr lang="en-US" sz="1200" dirty="0">
                          <a:solidFill>
                            <a:srgbClr val="080100"/>
                          </a:solidFill>
                          <a:latin typeface="Arial Nova" panose="020B0504020202020204" pitchFamily="34" charset="0"/>
                        </a:rPr>
                        <a:t>Waiting on the release of the 21-22 Test scores.  This indicator will be reported on when the data arrives.</a:t>
                      </a:r>
                      <a:endParaRPr sz="12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660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1 - Metrics</a:t>
            </a:r>
            <a:endParaRPr dirty="0"/>
          </a:p>
        </p:txBody>
      </p:sp>
      <p:graphicFrame>
        <p:nvGraphicFramePr>
          <p:cNvPr id="198" name="Google Shape;198;p30"/>
          <p:cNvGraphicFramePr/>
          <p:nvPr>
            <p:extLst>
              <p:ext uri="{D42A27DB-BD31-4B8C-83A1-F6EECF244321}">
                <p14:modId xmlns:p14="http://schemas.microsoft.com/office/powerpoint/2010/main" val="3579590620"/>
              </p:ext>
            </p:extLst>
          </p:nvPr>
        </p:nvGraphicFramePr>
        <p:xfrm>
          <a:off x="270128" y="1401656"/>
          <a:ext cx="11651744" cy="3096811"/>
        </p:xfrm>
        <a:graphic>
          <a:graphicData uri="http://schemas.openxmlformats.org/drawingml/2006/table">
            <a:tbl>
              <a:tblPr>
                <a:noFill/>
              </a:tblPr>
              <a:tblGrid>
                <a:gridCol w="2523167">
                  <a:extLst>
                    <a:ext uri="{9D8B030D-6E8A-4147-A177-3AD203B41FA5}">
                      <a16:colId xmlns:a16="http://schemas.microsoft.com/office/drawing/2014/main" val="20000"/>
                    </a:ext>
                  </a:extLst>
                </a:gridCol>
                <a:gridCol w="3052139">
                  <a:extLst>
                    <a:ext uri="{9D8B030D-6E8A-4147-A177-3AD203B41FA5}">
                      <a16:colId xmlns:a16="http://schemas.microsoft.com/office/drawing/2014/main" val="20001"/>
                    </a:ext>
                  </a:extLst>
                </a:gridCol>
                <a:gridCol w="3163502">
                  <a:extLst>
                    <a:ext uri="{9D8B030D-6E8A-4147-A177-3AD203B41FA5}">
                      <a16:colId xmlns:a16="http://schemas.microsoft.com/office/drawing/2014/main" val="20002"/>
                    </a:ext>
                  </a:extLst>
                </a:gridCol>
                <a:gridCol w="2912936">
                  <a:extLst>
                    <a:ext uri="{9D8B030D-6E8A-4147-A177-3AD203B41FA5}">
                      <a16:colId xmlns:a16="http://schemas.microsoft.com/office/drawing/2014/main" val="20003"/>
                    </a:ext>
                  </a:extLst>
                </a:gridCol>
              </a:tblGrid>
              <a:tr h="589347">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a:t>Status</a:t>
                      </a:r>
                      <a:endParaRPr sz="1800" b="1" dirty="0"/>
                    </a:p>
                  </a:txBody>
                  <a:tcPr marL="121900" marR="121900" marT="121900" marB="121900"/>
                </a:tc>
                <a:extLst>
                  <a:ext uri="{0D108BD9-81ED-4DB2-BD59-A6C34878D82A}">
                    <a16:rowId xmlns:a16="http://schemas.microsoft.com/office/drawing/2014/main" val="10000"/>
                  </a:ext>
                </a:extLst>
              </a:tr>
              <a:tr h="1043142">
                <a:tc>
                  <a:txBody>
                    <a:bodyPr/>
                    <a:lstStyle/>
                    <a:p>
                      <a:pPr rtl="0"/>
                      <a:r>
                        <a:rPr lang="en-US" sz="1800" b="0" i="0" u="none" strike="noStrike" kern="1200" dirty="0">
                          <a:solidFill>
                            <a:schemeClr val="tx1"/>
                          </a:solidFill>
                          <a:effectLst/>
                          <a:latin typeface="+mn-lt"/>
                          <a:ea typeface="+mn-ea"/>
                          <a:cs typeface="+mn-cs"/>
                        </a:rPr>
                        <a:t>Local Writing Assessment </a:t>
                      </a:r>
                      <a:endParaRPr lang="en-US" b="0" dirty="0">
                        <a:effectLst/>
                      </a:endParaRPr>
                    </a:p>
                  </a:txBody>
                  <a:tcPr/>
                </a:tc>
                <a:tc>
                  <a:txBody>
                    <a:bodyPr/>
                    <a:lstStyle/>
                    <a:p>
                      <a:pPr marL="0" lvl="0" indent="0" algn="l" rtl="0">
                        <a:spcBef>
                          <a:spcPts val="0"/>
                        </a:spcBef>
                        <a:spcAft>
                          <a:spcPts val="0"/>
                        </a:spcAft>
                        <a:buNone/>
                      </a:pPr>
                      <a:r>
                        <a:rPr lang="en-US" sz="1800" b="0" i="0" u="none" strike="noStrike" kern="1200" dirty="0">
                          <a:solidFill>
                            <a:schemeClr val="tx1"/>
                          </a:solidFill>
                          <a:effectLst/>
                          <a:latin typeface="+mn-lt"/>
                          <a:ea typeface="+mn-ea"/>
                          <a:cs typeface="+mn-cs"/>
                        </a:rPr>
                        <a:t>To be established in 2021-22</a:t>
                      </a:r>
                      <a:endParaRPr sz="1100" dirty="0">
                        <a:solidFill>
                          <a:srgbClr val="080100"/>
                        </a:solidFill>
                      </a:endParaRPr>
                    </a:p>
                  </a:txBody>
                  <a:tcPr marL="121900" marR="121900" marT="121900" marB="121900"/>
                </a:tc>
                <a:tc>
                  <a:txBody>
                    <a:bodyPr/>
                    <a:lstStyle/>
                    <a:p>
                      <a:pPr rtl="0"/>
                      <a:r>
                        <a:rPr lang="en-US" sz="1800" b="0" i="0" u="none" strike="noStrike" kern="1200" dirty="0">
                          <a:solidFill>
                            <a:schemeClr val="tx1"/>
                          </a:solidFill>
                          <a:effectLst/>
                          <a:latin typeface="+mn-lt"/>
                          <a:ea typeface="+mn-ea"/>
                          <a:cs typeface="+mn-cs"/>
                        </a:rPr>
                        <a:t>Establish after baseline</a:t>
                      </a:r>
                      <a:endParaRPr lang="en-US" sz="1100" b="0" dirty="0">
                        <a:solidFill>
                          <a:srgbClr val="080100"/>
                        </a:solidFill>
                        <a:effectLst/>
                      </a:endParaRPr>
                    </a:p>
                  </a:txBody>
                  <a:tcPr marL="121900" marR="121900" marT="121900" marB="121900"/>
                </a:tc>
                <a:tc>
                  <a:txBody>
                    <a:bodyPr/>
                    <a:lstStyle/>
                    <a:p>
                      <a:pPr marL="0" lvl="0" indent="0" algn="l" rtl="0">
                        <a:spcBef>
                          <a:spcPts val="0"/>
                        </a:spcBef>
                        <a:spcAft>
                          <a:spcPts val="0"/>
                        </a:spcAft>
                        <a:buNone/>
                      </a:pPr>
                      <a:r>
                        <a:rPr lang="en-US" sz="1100" dirty="0">
                          <a:solidFill>
                            <a:srgbClr val="080100"/>
                          </a:solidFill>
                        </a:rPr>
                        <a:t>The metric will be pushed out to create a new baseline in 22-23 school year.  Teachers continued with previous assessment tools from various sources.</a:t>
                      </a:r>
                      <a:endParaRPr sz="1100" dirty="0">
                        <a:solidFill>
                          <a:srgbClr val="080100"/>
                        </a:solidFill>
                      </a:endParaRPr>
                    </a:p>
                  </a:txBody>
                  <a:tcPr marL="121900" marR="121900" marT="121900" marB="121900"/>
                </a:tc>
                <a:extLst>
                  <a:ext uri="{0D108BD9-81ED-4DB2-BD59-A6C34878D82A}">
                    <a16:rowId xmlns:a16="http://schemas.microsoft.com/office/drawing/2014/main" val="10001"/>
                  </a:ext>
                </a:extLst>
              </a:tr>
              <a:tr h="1464322">
                <a:tc>
                  <a:txBody>
                    <a:bodyPr/>
                    <a:lstStyle/>
                    <a:p>
                      <a:pPr rtl="0"/>
                      <a:r>
                        <a:rPr lang="en-US" sz="1800" b="0" i="0" u="none" strike="noStrike" kern="1200" dirty="0">
                          <a:solidFill>
                            <a:schemeClr val="tx1"/>
                          </a:solidFill>
                          <a:effectLst/>
                          <a:latin typeface="+mn-lt"/>
                          <a:ea typeface="+mn-ea"/>
                          <a:cs typeface="+mn-cs"/>
                        </a:rPr>
                        <a:t>Local math summative assessments:</a:t>
                      </a:r>
                      <a:endParaRPr lang="en-US" sz="1200" b="0" dirty="0">
                        <a:effectLst/>
                      </a:endParaRPr>
                    </a:p>
                    <a:p>
                      <a:pPr rtl="0"/>
                      <a:r>
                        <a:rPr lang="en-US" sz="1800" b="0" i="0" u="none" strike="noStrike" kern="1200" dirty="0">
                          <a:solidFill>
                            <a:schemeClr val="tx1"/>
                          </a:solidFill>
                          <a:effectLst/>
                          <a:latin typeface="+mn-lt"/>
                          <a:ea typeface="+mn-ea"/>
                          <a:cs typeface="+mn-cs"/>
                        </a:rPr>
                        <a:t>Grades K-8</a:t>
                      </a:r>
                      <a:endParaRPr lang="en-US" sz="1200" b="0" dirty="0">
                        <a:effectLst/>
                      </a:endParaRPr>
                    </a:p>
                    <a:p>
                      <a:br>
                        <a:rPr lang="en-US" sz="1200" dirty="0"/>
                      </a:br>
                      <a:endParaRPr lang="en-US" sz="1200" b="0" dirty="0">
                        <a:solidFill>
                          <a:srgbClr val="080100"/>
                        </a:solidFill>
                        <a:effectLst/>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800" b="0" i="0" u="none" strike="noStrike" kern="1200" dirty="0">
                          <a:solidFill>
                            <a:schemeClr val="tx1"/>
                          </a:solidFill>
                          <a:effectLst/>
                          <a:latin typeface="+mn-lt"/>
                          <a:ea typeface="+mn-ea"/>
                          <a:cs typeface="+mn-cs"/>
                        </a:rPr>
                        <a:t>To be established in 2021-22</a:t>
                      </a:r>
                      <a:endParaRPr sz="12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800" b="0" i="0" u="none" strike="noStrike" kern="1200" dirty="0">
                          <a:solidFill>
                            <a:schemeClr val="tx1"/>
                          </a:solidFill>
                          <a:effectLst/>
                          <a:latin typeface="+mn-lt"/>
                          <a:ea typeface="+mn-ea"/>
                          <a:cs typeface="+mn-cs"/>
                        </a:rPr>
                        <a:t>Establish after baseline</a:t>
                      </a:r>
                      <a:endParaRPr sz="12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200" dirty="0">
                          <a:solidFill>
                            <a:srgbClr val="080100"/>
                          </a:solidFill>
                          <a:latin typeface="Arial Nova" panose="020B0504020202020204" pitchFamily="34" charset="0"/>
                        </a:rPr>
                        <a:t>This metric is redundant and unnecessary based on the MAC/MARS and state testing.</a:t>
                      </a:r>
                      <a:endParaRPr sz="12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8835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a:bodyPr>
          <a:lstStyle/>
          <a:p>
            <a:r>
              <a:rPr lang="en" sz="1800" dirty="0"/>
              <a:t>LCAP Goal 1 - Metrics</a:t>
            </a:r>
            <a:endParaRPr sz="1800" dirty="0"/>
          </a:p>
        </p:txBody>
      </p:sp>
      <p:graphicFrame>
        <p:nvGraphicFramePr>
          <p:cNvPr id="198" name="Google Shape;198;p30"/>
          <p:cNvGraphicFramePr/>
          <p:nvPr>
            <p:extLst>
              <p:ext uri="{D42A27DB-BD31-4B8C-83A1-F6EECF244321}">
                <p14:modId xmlns:p14="http://schemas.microsoft.com/office/powerpoint/2010/main" val="902834959"/>
              </p:ext>
            </p:extLst>
          </p:nvPr>
        </p:nvGraphicFramePr>
        <p:xfrm>
          <a:off x="270164" y="451989"/>
          <a:ext cx="11824854" cy="6309280"/>
        </p:xfrm>
        <a:graphic>
          <a:graphicData uri="http://schemas.openxmlformats.org/drawingml/2006/table">
            <a:tbl>
              <a:tblPr>
                <a:noFill/>
              </a:tblPr>
              <a:tblGrid>
                <a:gridCol w="2093880">
                  <a:extLst>
                    <a:ext uri="{9D8B030D-6E8A-4147-A177-3AD203B41FA5}">
                      <a16:colId xmlns:a16="http://schemas.microsoft.com/office/drawing/2014/main" val="20000"/>
                    </a:ext>
                  </a:extLst>
                </a:gridCol>
                <a:gridCol w="2191693">
                  <a:extLst>
                    <a:ext uri="{9D8B030D-6E8A-4147-A177-3AD203B41FA5}">
                      <a16:colId xmlns:a16="http://schemas.microsoft.com/office/drawing/2014/main" val="20001"/>
                    </a:ext>
                  </a:extLst>
                </a:gridCol>
                <a:gridCol w="1601786">
                  <a:extLst>
                    <a:ext uri="{9D8B030D-6E8A-4147-A177-3AD203B41FA5}">
                      <a16:colId xmlns:a16="http://schemas.microsoft.com/office/drawing/2014/main" val="20002"/>
                    </a:ext>
                  </a:extLst>
                </a:gridCol>
                <a:gridCol w="5937495">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r>
                        <a:rPr lang="en" sz="1200" b="1" dirty="0"/>
                        <a:t>Metric</a:t>
                      </a:r>
                      <a:endParaRPr sz="1200" b="1" dirty="0"/>
                    </a:p>
                  </a:txBody>
                  <a:tcPr marL="121900" marR="121900" marT="121900" marB="121900"/>
                </a:tc>
                <a:tc>
                  <a:txBody>
                    <a:bodyPr/>
                    <a:lstStyle/>
                    <a:p>
                      <a:pPr marL="0" lvl="0" indent="0" algn="ctr" rtl="0">
                        <a:spcBef>
                          <a:spcPts val="0"/>
                        </a:spcBef>
                        <a:spcAft>
                          <a:spcPts val="0"/>
                        </a:spcAft>
                        <a:buNone/>
                      </a:pPr>
                      <a:r>
                        <a:rPr lang="en" sz="1200" b="1" dirty="0"/>
                        <a:t>2020-21 Baseline</a:t>
                      </a:r>
                      <a:endParaRPr sz="1200" b="1" dirty="0"/>
                    </a:p>
                  </a:txBody>
                  <a:tcPr marL="121900" marR="121900" marT="121900" marB="121900"/>
                </a:tc>
                <a:tc>
                  <a:txBody>
                    <a:bodyPr/>
                    <a:lstStyle/>
                    <a:p>
                      <a:pPr marL="0" lvl="0" indent="0" algn="ctr" rtl="0">
                        <a:spcBef>
                          <a:spcPts val="0"/>
                        </a:spcBef>
                        <a:spcAft>
                          <a:spcPts val="0"/>
                        </a:spcAft>
                        <a:buNone/>
                      </a:pPr>
                      <a:r>
                        <a:rPr lang="en" sz="1200" b="1" dirty="0"/>
                        <a:t>Outcome for 23/24</a:t>
                      </a:r>
                      <a:endParaRPr sz="1200" b="1" dirty="0"/>
                    </a:p>
                  </a:txBody>
                  <a:tcPr marL="121900" marR="121900" marT="121900" marB="121900"/>
                </a:tc>
                <a:tc>
                  <a:txBody>
                    <a:bodyPr/>
                    <a:lstStyle/>
                    <a:p>
                      <a:pPr marL="0" lvl="0" indent="0" algn="ctr" rtl="0">
                        <a:spcBef>
                          <a:spcPts val="0"/>
                        </a:spcBef>
                        <a:spcAft>
                          <a:spcPts val="0"/>
                        </a:spcAft>
                        <a:buNone/>
                      </a:pPr>
                      <a:r>
                        <a:rPr lang="en-US" sz="1200" b="1" dirty="0"/>
                        <a:t>Status</a:t>
                      </a:r>
                      <a:endParaRPr sz="1200" b="1" dirty="0"/>
                    </a:p>
                  </a:txBody>
                  <a:tcPr marL="121900" marR="121900" marT="121900" marB="121900"/>
                </a:tc>
                <a:extLst>
                  <a:ext uri="{0D108BD9-81ED-4DB2-BD59-A6C34878D82A}">
                    <a16:rowId xmlns:a16="http://schemas.microsoft.com/office/drawing/2014/main" val="10000"/>
                  </a:ext>
                </a:extLst>
              </a:tr>
              <a:tr h="4894947">
                <a:tc>
                  <a:txBody>
                    <a:bodyPr/>
                    <a:lstStyle/>
                    <a:p>
                      <a:pPr rtl="0"/>
                      <a:br>
                        <a:rPr lang="en-US" sz="1400" dirty="0">
                          <a:solidFill>
                            <a:srgbClr val="080100"/>
                          </a:solidFill>
                          <a:latin typeface="Arial Nova" panose="020B0504020202020204" pitchFamily="34" charset="0"/>
                        </a:rPr>
                      </a:br>
                      <a:r>
                        <a:rPr lang="en-US" sz="1400" b="0" i="0" u="none" strike="noStrike" kern="1200" dirty="0">
                          <a:solidFill>
                            <a:srgbClr val="080100"/>
                          </a:solidFill>
                          <a:effectLst/>
                          <a:latin typeface="+mn-lt"/>
                          <a:ea typeface="+mn-ea"/>
                          <a:cs typeface="+mn-cs"/>
                        </a:rPr>
                        <a:t>MAC/MARS local math performance assessments given 3X's a year:</a:t>
                      </a:r>
                      <a:endParaRPr lang="en-US" sz="1400" b="0" dirty="0">
                        <a:solidFill>
                          <a:srgbClr val="080100"/>
                        </a:solidFill>
                        <a:effectLst/>
                      </a:endParaRPr>
                    </a:p>
                    <a:p>
                      <a:pPr rtl="0"/>
                      <a:r>
                        <a:rPr lang="en-US" sz="1400" b="0" i="0" u="none" strike="noStrike" kern="1200" dirty="0">
                          <a:solidFill>
                            <a:srgbClr val="080100"/>
                          </a:solidFill>
                          <a:effectLst/>
                          <a:latin typeface="+mn-lt"/>
                          <a:ea typeface="+mn-ea"/>
                          <a:cs typeface="+mn-cs"/>
                        </a:rPr>
                        <a:t>Grades K-8</a:t>
                      </a:r>
                      <a:endParaRPr lang="en-US" sz="1400" b="0" dirty="0">
                        <a:solidFill>
                          <a:srgbClr val="080100"/>
                        </a:solidFill>
                        <a:effectLst/>
                      </a:endParaRPr>
                    </a:p>
                    <a:p>
                      <a:br>
                        <a:rPr lang="en-US" sz="1400" dirty="0">
                          <a:solidFill>
                            <a:srgbClr val="080100"/>
                          </a:solidFill>
                        </a:rPr>
                      </a:br>
                      <a:endParaRPr lang="en-US" sz="1400" dirty="0">
                        <a:solidFill>
                          <a:srgbClr val="080100"/>
                        </a:solidFill>
                        <a:effectLst/>
                        <a:latin typeface="Arial Nova" panose="020B0504020202020204" pitchFamily="34" charset="0"/>
                      </a:endParaRPr>
                    </a:p>
                  </a:txBody>
                  <a:tcPr/>
                </a:tc>
                <a:tc>
                  <a:txBody>
                    <a:bodyPr/>
                    <a:lstStyle/>
                    <a:p>
                      <a:r>
                        <a:rPr lang="en-US" sz="1400" dirty="0">
                          <a:solidFill>
                            <a:srgbClr val="080100"/>
                          </a:solidFill>
                        </a:rPr>
                        <a:t>Teachers gave performance assessments three times this year in grades K-5 and twice this year in grades 6-8.  The tool we used this year was MAC/MARS assessments.  Teachers found many of these assessments to be cumbersome and time consuming for students.  Next year we will explore different suite of math assessments that better meet the needs of our community.</a:t>
                      </a:r>
                      <a:br>
                        <a:rPr lang="en-US" sz="1400" dirty="0">
                          <a:solidFill>
                            <a:srgbClr val="080100"/>
                          </a:solidFill>
                        </a:rPr>
                      </a:br>
                      <a:endParaRPr lang="en-US" sz="1400" b="0" dirty="0">
                        <a:solidFill>
                          <a:srgbClr val="080100"/>
                        </a:solidFill>
                        <a:effectLst/>
                        <a:latin typeface="Arial Nova" panose="020B0504020202020204" pitchFamily="34" charset="0"/>
                      </a:endParaRPr>
                    </a:p>
                  </a:txBody>
                  <a:tcPr marL="121900" marR="121900" marT="121900" marB="121900"/>
                </a:tc>
                <a:tc>
                  <a:txBody>
                    <a:bodyPr/>
                    <a:lstStyle/>
                    <a:p>
                      <a:pPr rtl="0"/>
                      <a:br>
                        <a:rPr lang="en-US" sz="1400" dirty="0">
                          <a:solidFill>
                            <a:srgbClr val="080100"/>
                          </a:solidFill>
                          <a:latin typeface="Arial Nova" panose="020B0504020202020204" pitchFamily="34" charset="0"/>
                        </a:rPr>
                      </a:br>
                      <a:r>
                        <a:rPr lang="en-US" sz="1400" dirty="0">
                          <a:solidFill>
                            <a:srgbClr val="080100"/>
                          </a:solidFill>
                          <a:latin typeface="Arial Nova" panose="020B0504020202020204" pitchFamily="34" charset="0"/>
                        </a:rPr>
                        <a:t>Establish and administer a math performance assessment three times a year to guide instruction.</a:t>
                      </a:r>
                      <a:endParaRPr lang="en-US" sz="1400" b="0" dirty="0">
                        <a:solidFill>
                          <a:srgbClr val="080100"/>
                        </a:solidFill>
                        <a:effectLst/>
                        <a:latin typeface="Arial Nova" panose="020B0504020202020204" pitchFamily="34" charset="0"/>
                      </a:endParaRPr>
                    </a:p>
                  </a:txBody>
                  <a:tcPr/>
                </a:tc>
                <a:tc>
                  <a:txBody>
                    <a:bodyPr/>
                    <a:lstStyle/>
                    <a:p>
                      <a:pPr rtl="0"/>
                      <a:r>
                        <a:rPr lang="en-US" sz="1000" b="0" i="0" u="none" strike="noStrike" kern="1200" dirty="0">
                          <a:solidFill>
                            <a:srgbClr val="080100"/>
                          </a:solidFill>
                          <a:effectLst/>
                          <a:latin typeface="Arial Nova" panose="020B0504020202020204" pitchFamily="34" charset="0"/>
                          <a:ea typeface="+mn-ea"/>
                          <a:cs typeface="+mn-cs"/>
                        </a:rPr>
                        <a:t>Teams have determined common MAC/MARS assessments to give as follows:</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Kindergarten</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1:  MAC 21 Booklet Revised</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2:  MAC Kinder Summative Revised</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3:  MAC 2021 Kindergarten Exam Booklet</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1st Grade</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1:  MARS Writing Equations</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2:  Grade 1: Summative</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3:  MARS Writing Equations</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2nd Grade</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1:  Grade 2 Summative Performance Assessment</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2:  Grade 2 Summative Spring</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3:  Grade 2 Summative Performance Assessment</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3rd Grade</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1:  Grade 3 Performance Assessment Spring 2021</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2:  Grade 3 Summative Spring</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3:  Grade 3 Performance Assessment Spring 2021</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4th Grade</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1:  Grade 3 Performance Assessment Spring 2021</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2:   MARS “Donna’s Candy Shop”</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3:  Grade 4 Performance Assessment Spring 2021</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5th Grade</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1: Grade 4 Performance Assessment Spring 2021</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2:  MARS “Rocket Launch Celebration”</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3:  Grade 5 Performance Assessment Spring 2021</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6th Grade</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1:  Decimal Operations (At the Grocery Store) and Fraction Concepts</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2:  MAC/MARS Spring Summative </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3:  </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7th Grade</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1:  Ratios and Proportional Relationships and Expressions and Equations </a:t>
                      </a:r>
                      <a:endParaRPr lang="en-US" sz="1000" b="0" dirty="0">
                        <a:solidFill>
                          <a:srgbClr val="080100"/>
                        </a:solidFill>
                        <a:effectLst/>
                        <a:latin typeface="Arial Nova"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80100"/>
                          </a:solidFill>
                          <a:effectLst/>
                          <a:latin typeface="Arial Nova" panose="020B0504020202020204" pitchFamily="34" charset="0"/>
                          <a:ea typeface="+mn-ea"/>
                          <a:cs typeface="+mn-cs"/>
                        </a:rPr>
                        <a:t>          Trimester 2:   MAC/MARS Spring Summative </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3:</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8th Grade</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1:  Ratios and Proportional Relationships and Expressions and Equations </a:t>
                      </a:r>
                      <a:endParaRPr lang="en-US" sz="1000" b="0" dirty="0">
                        <a:solidFill>
                          <a:srgbClr val="080100"/>
                        </a:solidFill>
                        <a:effectLst/>
                        <a:latin typeface="Arial Nova"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80100"/>
                          </a:solidFill>
                          <a:effectLst/>
                          <a:latin typeface="Arial Nova" panose="020B0504020202020204" pitchFamily="34" charset="0"/>
                          <a:ea typeface="+mn-ea"/>
                          <a:cs typeface="+mn-cs"/>
                        </a:rPr>
                        <a:t>          Trimester 2:  MAC/MARS Spring Summative </a:t>
                      </a:r>
                      <a:endParaRPr lang="en-US" sz="1000" b="0" dirty="0">
                        <a:solidFill>
                          <a:srgbClr val="080100"/>
                        </a:solidFill>
                        <a:effectLst/>
                        <a:latin typeface="Arial Nova" panose="020B0504020202020204" pitchFamily="34" charset="0"/>
                      </a:endParaRPr>
                    </a:p>
                    <a:p>
                      <a:pPr rtl="0"/>
                      <a:r>
                        <a:rPr lang="en-US" sz="1000" b="0" i="0" u="none" strike="noStrike" kern="1200" dirty="0">
                          <a:solidFill>
                            <a:srgbClr val="080100"/>
                          </a:solidFill>
                          <a:effectLst/>
                          <a:latin typeface="Arial Nova" panose="020B0504020202020204" pitchFamily="34" charset="0"/>
                          <a:ea typeface="+mn-ea"/>
                          <a:cs typeface="+mn-cs"/>
                        </a:rPr>
                        <a:t>          Trimester 3: </a:t>
                      </a:r>
                      <a:endParaRPr sz="10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4908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p:txBody>
          <a:bodyPr>
            <a:normAutofit fontScale="90000"/>
          </a:bodyPr>
          <a:lstStyle/>
          <a:p>
            <a:pPr algn="ctr"/>
            <a:r>
              <a:rPr lang="en-US" sz="4400" dirty="0"/>
              <a:t>LCAP OVERVIEW</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a:t>
            </a:fld>
            <a:endParaRPr lang="en-US" dirty="0"/>
          </a:p>
        </p:txBody>
      </p:sp>
      <p:pic>
        <p:nvPicPr>
          <p:cNvPr id="7" name="Picture 6" descr="A picture containing text, businesscard, screenshot&#10;&#10;Description automatically generated">
            <a:extLst>
              <a:ext uri="{FF2B5EF4-FFF2-40B4-BE49-F238E27FC236}">
                <a16:creationId xmlns:a16="http://schemas.microsoft.com/office/drawing/2014/main" id="{8F501AAA-9AFD-4E20-BEBD-0ABF650BF46B}"/>
              </a:ext>
            </a:extLst>
          </p:cNvPr>
          <p:cNvPicPr>
            <a:picLocks noChangeAspect="1"/>
          </p:cNvPicPr>
          <p:nvPr/>
        </p:nvPicPr>
        <p:blipFill>
          <a:blip r:embed="rId2"/>
          <a:stretch>
            <a:fillRect/>
          </a:stretch>
        </p:blipFill>
        <p:spPr>
          <a:xfrm>
            <a:off x="-35433" y="5203316"/>
            <a:ext cx="1654683" cy="1654683"/>
          </a:xfrm>
          <a:prstGeom prst="rect">
            <a:avLst/>
          </a:prstGeom>
        </p:spPr>
      </p:pic>
      <p:sp>
        <p:nvSpPr>
          <p:cNvPr id="3" name="Rectangle 2">
            <a:extLst>
              <a:ext uri="{FF2B5EF4-FFF2-40B4-BE49-F238E27FC236}">
                <a16:creationId xmlns:a16="http://schemas.microsoft.com/office/drawing/2014/main" id="{AA40E337-2B4C-46FB-A2A1-AEF122325593}"/>
              </a:ext>
            </a:extLst>
          </p:cNvPr>
          <p:cNvSpPr/>
          <p:nvPr/>
        </p:nvSpPr>
        <p:spPr>
          <a:xfrm>
            <a:off x="1619250" y="552450"/>
            <a:ext cx="8629269" cy="4524315"/>
          </a:xfrm>
          <a:prstGeom prst="rect">
            <a:avLst/>
          </a:prstGeom>
        </p:spPr>
        <p:txBody>
          <a:bodyPr wrap="square">
            <a:spAutoFit/>
          </a:bodyPr>
          <a:lstStyle/>
          <a:p>
            <a:r>
              <a:rPr lang="en-US" dirty="0">
                <a:solidFill>
                  <a:srgbClr val="080100"/>
                </a:solidFill>
              </a:rPr>
              <a:t>The LCAP is a three-year plan that describes the goals, actions, services, and expenditures to support positive student outcomes that address state and local priorities. The LCAP provides an opportunity for local educational agencies (LEAs) to share their stories of how, what, and why programs and services are selected to meet their local needs. The components of the LCAP for the 2022–2023 LCAP year must be posted as one document assembled in the following order:</a:t>
            </a:r>
          </a:p>
          <a:p>
            <a:endParaRPr lang="en-US" dirty="0">
              <a:solidFill>
                <a:srgbClr val="080100"/>
              </a:solidFill>
            </a:endParaRPr>
          </a:p>
          <a:p>
            <a:pPr marL="285750" indent="-285750">
              <a:buFont typeface="Arial" panose="020B0604020202020204" pitchFamily="34" charset="0"/>
              <a:buChar char="•"/>
            </a:pPr>
            <a:r>
              <a:rPr lang="en-US" dirty="0">
                <a:solidFill>
                  <a:srgbClr val="080100"/>
                </a:solidFill>
              </a:rPr>
              <a:t>LCFF Budget Overview for Parents</a:t>
            </a:r>
          </a:p>
          <a:p>
            <a:pPr marL="285750" indent="-285750">
              <a:buFont typeface="Arial" panose="020B0604020202020204" pitchFamily="34" charset="0"/>
              <a:buChar char="•"/>
            </a:pPr>
            <a:r>
              <a:rPr lang="en-US" dirty="0">
                <a:solidFill>
                  <a:srgbClr val="080100"/>
                </a:solidFill>
              </a:rPr>
              <a:t>Supplement to the Annual Update to the 2021–22 LCAP</a:t>
            </a:r>
          </a:p>
          <a:p>
            <a:pPr marL="285750" indent="-285750">
              <a:buFont typeface="Arial" panose="020B0604020202020204" pitchFamily="34" charset="0"/>
              <a:buChar char="•"/>
            </a:pPr>
            <a:r>
              <a:rPr lang="en-US" dirty="0">
                <a:solidFill>
                  <a:srgbClr val="080100"/>
                </a:solidFill>
              </a:rPr>
              <a:t>Plan Summary</a:t>
            </a:r>
          </a:p>
          <a:p>
            <a:pPr marL="285750" indent="-285750">
              <a:buFont typeface="Arial" panose="020B0604020202020204" pitchFamily="34" charset="0"/>
              <a:buChar char="•"/>
            </a:pPr>
            <a:r>
              <a:rPr lang="en-US" dirty="0">
                <a:solidFill>
                  <a:srgbClr val="080100"/>
                </a:solidFill>
              </a:rPr>
              <a:t>Engaging Educational Partners</a:t>
            </a:r>
          </a:p>
          <a:p>
            <a:pPr marL="285750" indent="-285750">
              <a:buFont typeface="Arial" panose="020B0604020202020204" pitchFamily="34" charset="0"/>
              <a:buChar char="•"/>
            </a:pPr>
            <a:r>
              <a:rPr lang="en-US" dirty="0">
                <a:solidFill>
                  <a:srgbClr val="080100"/>
                </a:solidFill>
              </a:rPr>
              <a:t>Goals and Actions</a:t>
            </a:r>
          </a:p>
          <a:p>
            <a:pPr marL="285750" indent="-285750">
              <a:buFont typeface="Arial" panose="020B0604020202020204" pitchFamily="34" charset="0"/>
              <a:buChar char="•"/>
            </a:pPr>
            <a:r>
              <a:rPr lang="en-US" dirty="0">
                <a:solidFill>
                  <a:srgbClr val="080100"/>
                </a:solidFill>
              </a:rPr>
              <a:t>Increased or Improved Services for Foster Youth, English Learners, and Low-income students</a:t>
            </a:r>
          </a:p>
          <a:p>
            <a:pPr marL="285750" indent="-285750">
              <a:buFont typeface="Arial" panose="020B0604020202020204" pitchFamily="34" charset="0"/>
              <a:buChar char="•"/>
            </a:pPr>
            <a:r>
              <a:rPr lang="en-US" dirty="0">
                <a:solidFill>
                  <a:srgbClr val="080100"/>
                </a:solidFill>
              </a:rPr>
              <a:t>Action Tables</a:t>
            </a:r>
          </a:p>
          <a:p>
            <a:pPr marL="285750" indent="-285750">
              <a:buFont typeface="Arial" panose="020B0604020202020204" pitchFamily="34" charset="0"/>
              <a:buChar char="•"/>
            </a:pPr>
            <a:r>
              <a:rPr lang="en-US" dirty="0">
                <a:solidFill>
                  <a:srgbClr val="080100"/>
                </a:solidFill>
              </a:rPr>
              <a:t>Instructions</a:t>
            </a:r>
          </a:p>
        </p:txBody>
      </p:sp>
    </p:spTree>
    <p:extLst>
      <p:ext uri="{BB962C8B-B14F-4D97-AF65-F5344CB8AC3E}">
        <p14:creationId xmlns:p14="http://schemas.microsoft.com/office/powerpoint/2010/main" val="413896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1 - Metrics</a:t>
            </a:r>
            <a:endParaRPr dirty="0"/>
          </a:p>
        </p:txBody>
      </p:sp>
      <p:graphicFrame>
        <p:nvGraphicFramePr>
          <p:cNvPr id="198" name="Google Shape;198;p30"/>
          <p:cNvGraphicFramePr/>
          <p:nvPr>
            <p:extLst>
              <p:ext uri="{D42A27DB-BD31-4B8C-83A1-F6EECF244321}">
                <p14:modId xmlns:p14="http://schemas.microsoft.com/office/powerpoint/2010/main" val="1141612134"/>
              </p:ext>
            </p:extLst>
          </p:nvPr>
        </p:nvGraphicFramePr>
        <p:xfrm>
          <a:off x="338816" y="809374"/>
          <a:ext cx="11583056" cy="5708360"/>
        </p:xfrm>
        <a:graphic>
          <a:graphicData uri="http://schemas.openxmlformats.org/drawingml/2006/table">
            <a:tbl>
              <a:tblPr>
                <a:noFill/>
              </a:tblPr>
              <a:tblGrid>
                <a:gridCol w="2477120">
                  <a:extLst>
                    <a:ext uri="{9D8B030D-6E8A-4147-A177-3AD203B41FA5}">
                      <a16:colId xmlns:a16="http://schemas.microsoft.com/office/drawing/2014/main" val="20000"/>
                    </a:ext>
                  </a:extLst>
                </a:gridCol>
                <a:gridCol w="3054928">
                  <a:extLst>
                    <a:ext uri="{9D8B030D-6E8A-4147-A177-3AD203B41FA5}">
                      <a16:colId xmlns:a16="http://schemas.microsoft.com/office/drawing/2014/main" val="20001"/>
                    </a:ext>
                  </a:extLst>
                </a:gridCol>
                <a:gridCol w="3155244">
                  <a:extLst>
                    <a:ext uri="{9D8B030D-6E8A-4147-A177-3AD203B41FA5}">
                      <a16:colId xmlns:a16="http://schemas.microsoft.com/office/drawing/2014/main" val="20002"/>
                    </a:ext>
                  </a:extLst>
                </a:gridCol>
                <a:gridCol w="2895764">
                  <a:extLst>
                    <a:ext uri="{9D8B030D-6E8A-4147-A177-3AD203B41FA5}">
                      <a16:colId xmlns:a16="http://schemas.microsoft.com/office/drawing/2014/main" val="20003"/>
                    </a:ext>
                  </a:extLst>
                </a:gridCol>
              </a:tblGrid>
              <a:tr h="602960">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a:t>Status</a:t>
                      </a:r>
                      <a:endParaRPr sz="1800" b="1" dirty="0"/>
                    </a:p>
                  </a:txBody>
                  <a:tcPr marL="121900" marR="121900" marT="121900" marB="121900"/>
                </a:tc>
                <a:extLst>
                  <a:ext uri="{0D108BD9-81ED-4DB2-BD59-A6C34878D82A}">
                    <a16:rowId xmlns:a16="http://schemas.microsoft.com/office/drawing/2014/main" val="10000"/>
                  </a:ext>
                </a:extLst>
              </a:tr>
              <a:tr h="4894947">
                <a:tc>
                  <a:txBody>
                    <a:bodyPr/>
                    <a:lstStyle/>
                    <a:p>
                      <a:pPr algn="ctr" rtl="0"/>
                      <a:r>
                        <a:rPr lang="en-US" sz="2400" b="0" i="0" u="none" strike="noStrike" kern="1200" dirty="0">
                          <a:solidFill>
                            <a:srgbClr val="080100"/>
                          </a:solidFill>
                          <a:effectLst/>
                          <a:latin typeface="Arial Nova" panose="020B0504020202020204" pitchFamily="34" charset="0"/>
                          <a:ea typeface="+mn-ea"/>
                          <a:cs typeface="+mn-cs"/>
                        </a:rPr>
                        <a:t>CAASPP Math:</a:t>
                      </a:r>
                      <a:endParaRPr lang="en-US" sz="2400" b="0" dirty="0">
                        <a:solidFill>
                          <a:srgbClr val="080100"/>
                        </a:solidFill>
                        <a:effectLst/>
                        <a:latin typeface="Arial Nova" panose="020B0504020202020204" pitchFamily="34" charset="0"/>
                      </a:endParaRPr>
                    </a:p>
                    <a:p>
                      <a:pPr algn="ctr" rtl="0"/>
                      <a:r>
                        <a:rPr lang="en-US" sz="2400" b="0" i="0" u="none" strike="noStrike" kern="1200" dirty="0">
                          <a:solidFill>
                            <a:srgbClr val="080100"/>
                          </a:solidFill>
                          <a:effectLst/>
                          <a:latin typeface="Arial Nova" panose="020B0504020202020204" pitchFamily="34" charset="0"/>
                          <a:ea typeface="+mn-ea"/>
                          <a:cs typeface="+mn-cs"/>
                        </a:rPr>
                        <a:t>Grades 3-8</a:t>
                      </a:r>
                      <a:endParaRPr lang="en-US" sz="2400" b="0" dirty="0">
                        <a:solidFill>
                          <a:srgbClr val="080100"/>
                        </a:solidFill>
                        <a:effectLst/>
                        <a:latin typeface="Arial Nova" panose="020B0504020202020204" pitchFamily="34" charset="0"/>
                      </a:endParaRPr>
                    </a:p>
                    <a:p>
                      <a:br>
                        <a:rPr lang="en-US" sz="1000" dirty="0">
                          <a:latin typeface="Arial Nova" panose="020B0504020202020204" pitchFamily="34" charset="0"/>
                        </a:rPr>
                      </a:br>
                      <a:endParaRPr lang="en-US" sz="1000" dirty="0">
                        <a:effectLst/>
                        <a:latin typeface="Arial Nova" panose="020B0504020202020204" pitchFamily="34" charset="0"/>
                      </a:endParaRPr>
                    </a:p>
                  </a:txBody>
                  <a:tcPr/>
                </a:tc>
                <a:tc>
                  <a:txBody>
                    <a:bodyPr/>
                    <a:lstStyle/>
                    <a:p>
                      <a:pPr rtl="0"/>
                      <a:r>
                        <a:rPr lang="en-US" sz="1200" b="0" i="0" u="none" strike="noStrike" kern="1200" dirty="0">
                          <a:solidFill>
                            <a:srgbClr val="080100"/>
                          </a:solidFill>
                          <a:effectLst/>
                          <a:latin typeface="Arial Nova" panose="020B0504020202020204" pitchFamily="34" charset="0"/>
                          <a:ea typeface="+mn-ea"/>
                          <a:cs typeface="+mn-cs"/>
                        </a:rPr>
                        <a:t>2019 Scores</a:t>
                      </a:r>
                      <a:endParaRPr lang="en-US" sz="1200" b="0" dirty="0">
                        <a:solidFill>
                          <a:srgbClr val="080100"/>
                        </a:solidFill>
                        <a:effectLst/>
                        <a:latin typeface="Arial Nova" panose="020B0504020202020204" pitchFamily="34" charset="0"/>
                      </a:endParaRPr>
                    </a:p>
                    <a:p>
                      <a:pPr rtl="0"/>
                      <a:br>
                        <a:rPr lang="en-US" sz="1200" b="0" dirty="0">
                          <a:solidFill>
                            <a:srgbClr val="080100"/>
                          </a:solidFill>
                          <a:effectLst/>
                          <a:latin typeface="Arial Nova" panose="020B0504020202020204" pitchFamily="34" charset="0"/>
                        </a:rPr>
                      </a:br>
                      <a:r>
                        <a:rPr lang="en-US" sz="1200" b="0" i="0" u="none" strike="noStrike" kern="1200" dirty="0">
                          <a:solidFill>
                            <a:srgbClr val="080100"/>
                          </a:solidFill>
                          <a:effectLst/>
                          <a:latin typeface="Arial Nova" panose="020B0504020202020204" pitchFamily="34" charset="0"/>
                          <a:ea typeface="+mn-ea"/>
                          <a:cs typeface="+mn-cs"/>
                        </a:rPr>
                        <a:t>Points from Standard</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All: 31.6 below</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Students with Disabilities: 109.6 below</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English Learners: 60.5 below</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Hispanic: 43.7 below</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White: 6.1 above African American:</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60.4 below</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Filipino: 22.5 above</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Homeless: 54.6 below</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Socioeconomically Disadvantaged: 52.3 below</a:t>
                      </a:r>
                      <a:endParaRPr lang="en-US" sz="1200" b="0" dirty="0">
                        <a:solidFill>
                          <a:srgbClr val="080100"/>
                        </a:solidFill>
                        <a:effectLst/>
                        <a:latin typeface="Arial Nova" panose="020B0504020202020204" pitchFamily="34" charset="0"/>
                      </a:endParaRPr>
                    </a:p>
                    <a:p>
                      <a:pPr rtl="0"/>
                      <a:br>
                        <a:rPr lang="en-US" sz="1200" b="0" dirty="0">
                          <a:solidFill>
                            <a:srgbClr val="080100"/>
                          </a:solidFill>
                          <a:effectLst/>
                          <a:latin typeface="Arial Nova" panose="020B0504020202020204" pitchFamily="34" charset="0"/>
                        </a:rPr>
                      </a:br>
                      <a:r>
                        <a:rPr lang="en-US" sz="1200" b="0" i="0" u="none" strike="noStrike" kern="1200" dirty="0">
                          <a:solidFill>
                            <a:srgbClr val="080100"/>
                          </a:solidFill>
                          <a:effectLst/>
                          <a:latin typeface="Arial Nova" panose="020B0504020202020204" pitchFamily="34" charset="0"/>
                          <a:ea typeface="+mn-ea"/>
                          <a:cs typeface="+mn-cs"/>
                        </a:rPr>
                        <a:t>Dashboard: Green: White</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Yellow: Socioeconomically Disadvantaged</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Orange: All Students, English Learners, Hispanic</a:t>
                      </a:r>
                      <a:endParaRPr lang="en-US" sz="1200" b="0" dirty="0">
                        <a:solidFill>
                          <a:srgbClr val="080100"/>
                        </a:solidFill>
                        <a:effectLst/>
                        <a:latin typeface="Arial Nova" panose="020B0504020202020204" pitchFamily="34" charset="0"/>
                      </a:endParaRPr>
                    </a:p>
                    <a:p>
                      <a:pPr rtl="0"/>
                      <a:r>
                        <a:rPr lang="en-US" sz="1200" b="0" i="0" u="none" strike="noStrike" kern="1200" dirty="0">
                          <a:solidFill>
                            <a:srgbClr val="080100"/>
                          </a:solidFill>
                          <a:effectLst/>
                          <a:latin typeface="Arial Nova" panose="020B0504020202020204" pitchFamily="34" charset="0"/>
                          <a:ea typeface="+mn-ea"/>
                          <a:cs typeface="+mn-cs"/>
                        </a:rPr>
                        <a:t>Red: Student with Disabilities</a:t>
                      </a:r>
                      <a:endParaRPr lang="en-US" sz="1200" b="0" dirty="0">
                        <a:solidFill>
                          <a:srgbClr val="080100"/>
                        </a:solidFill>
                        <a:effectLst/>
                        <a:latin typeface="Arial Nova" panose="020B0504020202020204" pitchFamily="34" charset="0"/>
                      </a:endParaRPr>
                    </a:p>
                    <a:p>
                      <a:pPr rtl="0" fontAlgn="base"/>
                      <a:br>
                        <a:rPr lang="en-US" sz="1200" b="0" dirty="0">
                          <a:solidFill>
                            <a:srgbClr val="080100"/>
                          </a:solidFill>
                          <a:effectLst/>
                          <a:latin typeface="Arial Nova" panose="020B0504020202020204" pitchFamily="34" charset="0"/>
                        </a:rPr>
                      </a:br>
                      <a:r>
                        <a:rPr lang="en-US" sz="1200" b="0" i="0" u="none" strike="noStrike" kern="1200" dirty="0">
                          <a:solidFill>
                            <a:srgbClr val="080100"/>
                          </a:solidFill>
                          <a:effectLst/>
                          <a:latin typeface="Arial Nova" panose="020B0504020202020204" pitchFamily="34" charset="0"/>
                          <a:ea typeface="+mn-ea"/>
                          <a:cs typeface="+mn-cs"/>
                        </a:rPr>
                        <a:t>– MET/EXCEED - 33%</a:t>
                      </a:r>
                      <a:endParaRPr lang="en-US" sz="1200" b="0" dirty="0">
                        <a:solidFill>
                          <a:srgbClr val="080100"/>
                        </a:solidFill>
                        <a:effectLst/>
                        <a:latin typeface="Arial Nova" panose="020B0504020202020204" pitchFamily="34" charset="0"/>
                      </a:endParaRPr>
                    </a:p>
                    <a:p>
                      <a:pPr rtl="0" fontAlgn="base"/>
                      <a:r>
                        <a:rPr lang="en-US" sz="1200" b="0" i="0" u="none" strike="noStrike" kern="1200" dirty="0">
                          <a:solidFill>
                            <a:srgbClr val="080100"/>
                          </a:solidFill>
                          <a:effectLst/>
                          <a:latin typeface="Arial Nova" panose="020B0504020202020204" pitchFamily="34" charset="0"/>
                          <a:ea typeface="+mn-ea"/>
                          <a:cs typeface="+mn-cs"/>
                        </a:rPr>
                        <a:t>– MET/EXCEED - 29%</a:t>
                      </a:r>
                      <a:endParaRPr lang="en-US" sz="1200" b="0" dirty="0">
                        <a:solidFill>
                          <a:srgbClr val="080100"/>
                        </a:solidFill>
                        <a:effectLst/>
                        <a:latin typeface="Arial Nova" panose="020B0504020202020204" pitchFamily="34" charset="0"/>
                      </a:endParaRPr>
                    </a:p>
                    <a:p>
                      <a:pPr rtl="0" fontAlgn="base"/>
                      <a:r>
                        <a:rPr lang="en-US" sz="1200" b="0" i="0" u="none" strike="noStrike" kern="1200" dirty="0">
                          <a:solidFill>
                            <a:srgbClr val="080100"/>
                          </a:solidFill>
                          <a:effectLst/>
                          <a:latin typeface="Arial Nova" panose="020B0504020202020204" pitchFamily="34" charset="0"/>
                          <a:ea typeface="+mn-ea"/>
                          <a:cs typeface="+mn-cs"/>
                        </a:rPr>
                        <a:t>– MET/EXCEED - 39%</a:t>
                      </a:r>
                      <a:endParaRPr lang="en-US" sz="1200" b="0" dirty="0">
                        <a:solidFill>
                          <a:srgbClr val="080100"/>
                        </a:solidFill>
                        <a:effectLst/>
                        <a:latin typeface="Arial Nova" panose="020B0504020202020204" pitchFamily="34" charset="0"/>
                      </a:endParaRPr>
                    </a:p>
                    <a:p>
                      <a:pPr rtl="0" fontAlgn="base"/>
                      <a:r>
                        <a:rPr lang="en-US" sz="1200" b="0" i="0" u="none" strike="noStrike" kern="1200" dirty="0">
                          <a:solidFill>
                            <a:srgbClr val="080100"/>
                          </a:solidFill>
                          <a:effectLst/>
                          <a:latin typeface="Arial Nova" panose="020B0504020202020204" pitchFamily="34" charset="0"/>
                          <a:ea typeface="+mn-ea"/>
                          <a:cs typeface="+mn-cs"/>
                        </a:rPr>
                        <a:t>– MET/EXCEED – 35%</a:t>
                      </a:r>
                      <a:endParaRPr lang="en-US" sz="1200" b="0" dirty="0">
                        <a:solidFill>
                          <a:srgbClr val="080100"/>
                        </a:solidFill>
                        <a:effectLst/>
                        <a:latin typeface="Arial Nova" panose="020B0504020202020204" pitchFamily="34" charset="0"/>
                      </a:endParaRPr>
                    </a:p>
                    <a:p>
                      <a:pPr rtl="0" fontAlgn="base"/>
                      <a:r>
                        <a:rPr lang="en-US" sz="1200" b="0" i="0" u="none" strike="noStrike" kern="1200" dirty="0">
                          <a:solidFill>
                            <a:srgbClr val="080100"/>
                          </a:solidFill>
                          <a:effectLst/>
                          <a:latin typeface="Arial Nova" panose="020B0504020202020204" pitchFamily="34" charset="0"/>
                          <a:ea typeface="+mn-ea"/>
                          <a:cs typeface="+mn-cs"/>
                        </a:rPr>
                        <a:t>– MET/EXCEED – 34%</a:t>
                      </a:r>
                      <a:endParaRPr lang="en-US" sz="1200" b="0" dirty="0">
                        <a:solidFill>
                          <a:srgbClr val="080100"/>
                        </a:solidFill>
                        <a:effectLst/>
                        <a:latin typeface="Arial Nova" panose="020B0504020202020204" pitchFamily="34" charset="0"/>
                      </a:endParaRPr>
                    </a:p>
                    <a:p>
                      <a:pPr rtl="0" fontAlgn="base"/>
                      <a:r>
                        <a:rPr lang="en-US" sz="1200" b="0" i="0" u="none" strike="noStrike" kern="1200" dirty="0">
                          <a:solidFill>
                            <a:srgbClr val="080100"/>
                          </a:solidFill>
                          <a:effectLst/>
                          <a:latin typeface="Arial Nova" panose="020B0504020202020204" pitchFamily="34" charset="0"/>
                          <a:ea typeface="+mn-ea"/>
                          <a:cs typeface="+mn-cs"/>
                        </a:rPr>
                        <a:t>– MET/EXCEED – 33%</a:t>
                      </a:r>
                      <a:endParaRPr lang="en-US" sz="1200" b="0" dirty="0">
                        <a:solidFill>
                          <a:srgbClr val="080100"/>
                        </a:solidFill>
                        <a:effectLst/>
                        <a:latin typeface="Arial Nova" panose="020B0504020202020204" pitchFamily="34" charset="0"/>
                      </a:endParaRPr>
                    </a:p>
                  </a:txBody>
                  <a:tcPr marL="121900" marR="121900" marT="121900" marB="121900"/>
                </a:tc>
                <a:tc>
                  <a:txBody>
                    <a:bodyPr/>
                    <a:lstStyle/>
                    <a:p>
                      <a:pPr marL="36195" rtl="0" fontAlgn="t">
                        <a:spcBef>
                          <a:spcPts val="265"/>
                        </a:spcBef>
                        <a:spcAft>
                          <a:spcPts val="0"/>
                        </a:spcAft>
                      </a:pPr>
                      <a:r>
                        <a:rPr lang="en-US" sz="1400" b="0" i="0" u="none" strike="noStrike" dirty="0">
                          <a:solidFill>
                            <a:srgbClr val="080100"/>
                          </a:solidFill>
                          <a:effectLst/>
                          <a:latin typeface="Arial Nova" panose="020B0504020202020204" pitchFamily="34" charset="0"/>
                        </a:rPr>
                        <a:t>Points from standard:</a:t>
                      </a:r>
                      <a:endParaRPr lang="en-US" sz="1400" dirty="0">
                        <a:solidFill>
                          <a:srgbClr val="080100"/>
                        </a:solidFill>
                        <a:effectLst/>
                        <a:latin typeface="Arial Nova" panose="020B0504020202020204" pitchFamily="34" charset="0"/>
                      </a:endParaRPr>
                    </a:p>
                    <a:p>
                      <a:pPr marL="36195" marR="122555" rtl="0" fontAlgn="t">
                        <a:spcBef>
                          <a:spcPts val="600"/>
                        </a:spcBef>
                        <a:spcAft>
                          <a:spcPts val="0"/>
                        </a:spcAft>
                      </a:pPr>
                      <a:r>
                        <a:rPr lang="en-US" sz="1400" b="0" i="0" u="none" strike="noStrike" dirty="0">
                          <a:solidFill>
                            <a:srgbClr val="080100"/>
                          </a:solidFill>
                          <a:effectLst/>
                          <a:latin typeface="Arial Nova" panose="020B0504020202020204" pitchFamily="34" charset="0"/>
                        </a:rPr>
                        <a:t>All students: Improve by 50%</a:t>
                      </a:r>
                      <a:endParaRPr lang="en-US" sz="1400" dirty="0">
                        <a:solidFill>
                          <a:srgbClr val="080100"/>
                        </a:solidFill>
                        <a:effectLst/>
                        <a:latin typeface="Arial Nova" panose="020B0504020202020204" pitchFamily="34" charset="0"/>
                      </a:endParaRPr>
                    </a:p>
                    <a:p>
                      <a:pPr marL="36195" marR="181610" rtl="0" fontAlgn="t">
                        <a:spcBef>
                          <a:spcPts val="620"/>
                        </a:spcBef>
                        <a:spcAft>
                          <a:spcPts val="0"/>
                        </a:spcAft>
                      </a:pPr>
                      <a:r>
                        <a:rPr lang="en-US" sz="1400" b="0" i="0" u="none" strike="noStrike" dirty="0">
                          <a:solidFill>
                            <a:srgbClr val="080100"/>
                          </a:solidFill>
                          <a:effectLst/>
                          <a:latin typeface="Arial Nova" panose="020B0504020202020204" pitchFamily="34" charset="0"/>
                        </a:rPr>
                        <a:t>Students with Disabilities: Improve by 50%</a:t>
                      </a:r>
                      <a:endParaRPr lang="en-US" sz="1400" dirty="0">
                        <a:solidFill>
                          <a:srgbClr val="080100"/>
                        </a:solidFill>
                        <a:effectLst/>
                        <a:latin typeface="Arial Nova" panose="020B0504020202020204" pitchFamily="34" charset="0"/>
                      </a:endParaRPr>
                    </a:p>
                    <a:p>
                      <a:pPr marL="36195" marR="359410" rtl="0" fontAlgn="t">
                        <a:spcBef>
                          <a:spcPts val="590"/>
                        </a:spcBef>
                        <a:spcAft>
                          <a:spcPts val="0"/>
                        </a:spcAft>
                      </a:pPr>
                      <a:r>
                        <a:rPr lang="en-US" sz="1400" b="0" i="0" u="none" strike="noStrike" dirty="0">
                          <a:solidFill>
                            <a:srgbClr val="080100"/>
                          </a:solidFill>
                          <a:effectLst/>
                          <a:latin typeface="Arial Nova" panose="020B0504020202020204" pitchFamily="34" charset="0"/>
                        </a:rPr>
                        <a:t>English Learners: Improve by 50%</a:t>
                      </a:r>
                      <a:endParaRPr lang="en-US" sz="1400" dirty="0">
                        <a:solidFill>
                          <a:srgbClr val="080100"/>
                        </a:solidFill>
                        <a:effectLst/>
                        <a:latin typeface="Arial Nova" panose="020B0504020202020204" pitchFamily="34" charset="0"/>
                      </a:endParaRPr>
                    </a:p>
                    <a:p>
                      <a:pPr marL="36195" marR="122555" rtl="0" fontAlgn="t">
                        <a:spcBef>
                          <a:spcPts val="575"/>
                        </a:spcBef>
                        <a:spcAft>
                          <a:spcPts val="0"/>
                        </a:spcAft>
                      </a:pPr>
                      <a:r>
                        <a:rPr lang="en-US" sz="1400" b="0" i="0" u="none" strike="noStrike" dirty="0">
                          <a:solidFill>
                            <a:srgbClr val="080100"/>
                          </a:solidFill>
                          <a:effectLst/>
                          <a:latin typeface="Arial Nova" panose="020B0504020202020204" pitchFamily="34" charset="0"/>
                        </a:rPr>
                        <a:t>Hispanic: Improve by 50%</a:t>
                      </a:r>
                      <a:endParaRPr lang="en-US" sz="1400" dirty="0">
                        <a:solidFill>
                          <a:srgbClr val="080100"/>
                        </a:solidFill>
                        <a:effectLst/>
                        <a:latin typeface="Arial Nova" panose="020B0504020202020204" pitchFamily="34" charset="0"/>
                      </a:endParaRPr>
                    </a:p>
                    <a:p>
                      <a:pPr marL="36195" marR="159385" rtl="0" fontAlgn="t">
                        <a:spcBef>
                          <a:spcPts val="570"/>
                        </a:spcBef>
                        <a:spcAft>
                          <a:spcPts val="0"/>
                        </a:spcAft>
                      </a:pPr>
                      <a:r>
                        <a:rPr lang="en-US" sz="1400" b="0" i="0" u="none" strike="noStrike" dirty="0">
                          <a:solidFill>
                            <a:srgbClr val="080100"/>
                          </a:solidFill>
                          <a:effectLst/>
                          <a:latin typeface="Arial Nova" panose="020B0504020202020204" pitchFamily="34" charset="0"/>
                        </a:rPr>
                        <a:t>White: Maintain at or above</a:t>
                      </a:r>
                      <a:endParaRPr lang="en-US" sz="1400" dirty="0">
                        <a:solidFill>
                          <a:srgbClr val="080100"/>
                        </a:solidFill>
                        <a:effectLst/>
                        <a:latin typeface="Arial Nova" panose="020B0504020202020204" pitchFamily="34" charset="0"/>
                      </a:endParaRPr>
                    </a:p>
                    <a:p>
                      <a:pPr marL="36195" marR="168910" rtl="0" fontAlgn="t">
                        <a:spcBef>
                          <a:spcPts val="580"/>
                        </a:spcBef>
                        <a:spcAft>
                          <a:spcPts val="0"/>
                        </a:spcAft>
                      </a:pPr>
                      <a:r>
                        <a:rPr lang="en-US" sz="1400" b="0" i="0" u="none" strike="noStrike" dirty="0">
                          <a:solidFill>
                            <a:srgbClr val="080100"/>
                          </a:solidFill>
                          <a:effectLst/>
                          <a:latin typeface="Arial Nova" panose="020B0504020202020204" pitchFamily="34" charset="0"/>
                        </a:rPr>
                        <a:t>African American: Maintain at or above</a:t>
                      </a:r>
                      <a:endParaRPr lang="en-US" sz="1400" dirty="0">
                        <a:solidFill>
                          <a:srgbClr val="080100"/>
                        </a:solidFill>
                        <a:effectLst/>
                        <a:latin typeface="Arial Nova" panose="020B0504020202020204" pitchFamily="34" charset="0"/>
                      </a:endParaRPr>
                    </a:p>
                    <a:p>
                      <a:pPr marL="36195" marR="54610" rtl="0" fontAlgn="t">
                        <a:spcBef>
                          <a:spcPts val="570"/>
                        </a:spcBef>
                        <a:spcAft>
                          <a:spcPts val="0"/>
                        </a:spcAft>
                      </a:pPr>
                      <a:r>
                        <a:rPr lang="en-US" sz="1400" b="0" i="0" u="none" strike="noStrike" dirty="0">
                          <a:solidFill>
                            <a:srgbClr val="080100"/>
                          </a:solidFill>
                          <a:effectLst/>
                          <a:latin typeface="Arial Nova" panose="020B0504020202020204" pitchFamily="34" charset="0"/>
                        </a:rPr>
                        <a:t>Filipino: Maintain at or above</a:t>
                      </a:r>
                    </a:p>
                    <a:p>
                      <a:pPr rtl="0"/>
                      <a:endParaRPr lang="en-US" sz="1400" b="0" i="0" u="none" strike="noStrike" kern="1200" dirty="0">
                        <a:solidFill>
                          <a:srgbClr val="080100"/>
                        </a:solidFill>
                        <a:effectLst/>
                        <a:latin typeface="Arial Nova" panose="020B0504020202020204" pitchFamily="34" charset="0"/>
                        <a:ea typeface="+mn-ea"/>
                        <a:cs typeface="+mn-cs"/>
                      </a:endParaRPr>
                    </a:p>
                    <a:p>
                      <a:pPr rtl="0"/>
                      <a:r>
                        <a:rPr lang="en-US" sz="1400" b="0" i="0" u="none" strike="noStrike" kern="1200" dirty="0">
                          <a:solidFill>
                            <a:srgbClr val="080100"/>
                          </a:solidFill>
                          <a:effectLst/>
                          <a:latin typeface="Arial Nova" panose="020B0504020202020204" pitchFamily="34" charset="0"/>
                          <a:ea typeface="+mn-ea"/>
                          <a:cs typeface="+mn-cs"/>
                        </a:rPr>
                        <a:t> Homeless: Improve by 50%</a:t>
                      </a:r>
                      <a:endParaRPr lang="en-US" sz="1400" b="0" dirty="0">
                        <a:solidFill>
                          <a:srgbClr val="080100"/>
                        </a:solidFill>
                        <a:effectLst/>
                        <a:latin typeface="Arial Nova" panose="020B0504020202020204" pitchFamily="34" charset="0"/>
                      </a:endParaRPr>
                    </a:p>
                    <a:p>
                      <a:pPr rtl="0"/>
                      <a:endParaRPr lang="en-US" sz="1400" b="0" i="0" u="none" strike="noStrike" kern="1200" dirty="0">
                        <a:solidFill>
                          <a:srgbClr val="080100"/>
                        </a:solidFill>
                        <a:effectLst/>
                        <a:latin typeface="Arial Nova" panose="020B0504020202020204" pitchFamily="34" charset="0"/>
                        <a:ea typeface="+mn-ea"/>
                        <a:cs typeface="+mn-cs"/>
                      </a:endParaRPr>
                    </a:p>
                    <a:p>
                      <a:pPr rtl="0"/>
                      <a:r>
                        <a:rPr lang="en-US" sz="1400" b="0" i="0" u="none" strike="noStrike" kern="1200" dirty="0">
                          <a:solidFill>
                            <a:srgbClr val="080100"/>
                          </a:solidFill>
                          <a:effectLst/>
                          <a:latin typeface="Arial Nova" panose="020B0504020202020204" pitchFamily="34" charset="0"/>
                          <a:ea typeface="+mn-ea"/>
                          <a:cs typeface="+mn-cs"/>
                        </a:rPr>
                        <a:t> Socioeconomically Disadvantaged: Improve   by 50%</a:t>
                      </a:r>
                      <a:endParaRPr lang="en-US" sz="1400" b="0" dirty="0">
                        <a:solidFill>
                          <a:srgbClr val="080100"/>
                        </a:solidFill>
                        <a:effectLst/>
                        <a:latin typeface="Arial Nova" panose="020B0504020202020204" pitchFamily="34" charset="0"/>
                      </a:endParaRPr>
                    </a:p>
                    <a:p>
                      <a:pPr rtl="0"/>
                      <a:br>
                        <a:rPr lang="en-US" sz="1400" b="0" dirty="0">
                          <a:solidFill>
                            <a:srgbClr val="080100"/>
                          </a:solidFill>
                          <a:effectLst/>
                          <a:latin typeface="Arial Nova" panose="020B0504020202020204" pitchFamily="34" charset="0"/>
                        </a:rPr>
                      </a:br>
                      <a:r>
                        <a:rPr lang="en-US" sz="1400" b="0" i="0" u="none" strike="noStrike" kern="1200" dirty="0">
                          <a:solidFill>
                            <a:srgbClr val="080100"/>
                          </a:solidFill>
                          <a:effectLst/>
                          <a:latin typeface="Arial Nova" panose="020B0504020202020204" pitchFamily="34" charset="0"/>
                          <a:ea typeface="+mn-ea"/>
                          <a:cs typeface="+mn-cs"/>
                        </a:rPr>
                        <a:t>All Subgroups in Red, Orange to improve by at least one color.</a:t>
                      </a:r>
                      <a:endParaRPr lang="en-US" sz="1400" b="0" dirty="0">
                        <a:solidFill>
                          <a:srgbClr val="080100"/>
                        </a:solidFill>
                        <a:effectLst/>
                        <a:latin typeface="Arial Nova" panose="020B0504020202020204" pitchFamily="34" charset="0"/>
                      </a:endParaRPr>
                    </a:p>
                    <a:p>
                      <a:br>
                        <a:rPr lang="en-US" sz="1400" dirty="0">
                          <a:solidFill>
                            <a:srgbClr val="080100"/>
                          </a:solidFill>
                          <a:latin typeface="Arial Nova" panose="020B0504020202020204" pitchFamily="34" charset="0"/>
                        </a:rPr>
                      </a:br>
                      <a:endParaRPr lang="en-US" sz="1400" dirty="0">
                        <a:solidFill>
                          <a:srgbClr val="080100"/>
                        </a:solidFill>
                        <a:effectLst/>
                        <a:latin typeface="Arial Nova" panose="020B0504020202020204" pitchFamily="34" charset="0"/>
                      </a:endParaRPr>
                    </a:p>
                  </a:txBody>
                  <a:tcPr/>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Waiting on the release of the 21-22 Test scores.  This indicator will be reported on when the data arrives.</a:t>
                      </a:r>
                      <a:endParaRPr sz="14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977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1 - Metrics</a:t>
            </a:r>
            <a:endParaRPr dirty="0"/>
          </a:p>
        </p:txBody>
      </p:sp>
      <p:graphicFrame>
        <p:nvGraphicFramePr>
          <p:cNvPr id="198" name="Google Shape;198;p30"/>
          <p:cNvGraphicFramePr/>
          <p:nvPr>
            <p:extLst>
              <p:ext uri="{D42A27DB-BD31-4B8C-83A1-F6EECF244321}">
                <p14:modId xmlns:p14="http://schemas.microsoft.com/office/powerpoint/2010/main" val="1334669171"/>
              </p:ext>
            </p:extLst>
          </p:nvPr>
        </p:nvGraphicFramePr>
        <p:xfrm>
          <a:off x="353291" y="670198"/>
          <a:ext cx="11651744" cy="5824119"/>
        </p:xfrm>
        <a:graphic>
          <a:graphicData uri="http://schemas.openxmlformats.org/drawingml/2006/table">
            <a:tbl>
              <a:tblPr>
                <a:noFill/>
              </a:tblPr>
              <a:tblGrid>
                <a:gridCol w="2523167">
                  <a:extLst>
                    <a:ext uri="{9D8B030D-6E8A-4147-A177-3AD203B41FA5}">
                      <a16:colId xmlns:a16="http://schemas.microsoft.com/office/drawing/2014/main" val="20000"/>
                    </a:ext>
                  </a:extLst>
                </a:gridCol>
                <a:gridCol w="3052139">
                  <a:extLst>
                    <a:ext uri="{9D8B030D-6E8A-4147-A177-3AD203B41FA5}">
                      <a16:colId xmlns:a16="http://schemas.microsoft.com/office/drawing/2014/main" val="20001"/>
                    </a:ext>
                  </a:extLst>
                </a:gridCol>
                <a:gridCol w="3163502">
                  <a:extLst>
                    <a:ext uri="{9D8B030D-6E8A-4147-A177-3AD203B41FA5}">
                      <a16:colId xmlns:a16="http://schemas.microsoft.com/office/drawing/2014/main" val="20002"/>
                    </a:ext>
                  </a:extLst>
                </a:gridCol>
                <a:gridCol w="2912936">
                  <a:extLst>
                    <a:ext uri="{9D8B030D-6E8A-4147-A177-3AD203B41FA5}">
                      <a16:colId xmlns:a16="http://schemas.microsoft.com/office/drawing/2014/main" val="20003"/>
                    </a:ext>
                  </a:extLst>
                </a:gridCol>
              </a:tblGrid>
              <a:tr h="532821">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a:t>Status</a:t>
                      </a:r>
                      <a:endParaRPr sz="1800" b="1" dirty="0"/>
                    </a:p>
                  </a:txBody>
                  <a:tcPr marL="121900" marR="121900" marT="121900" marB="121900"/>
                </a:tc>
                <a:extLst>
                  <a:ext uri="{0D108BD9-81ED-4DB2-BD59-A6C34878D82A}">
                    <a16:rowId xmlns:a16="http://schemas.microsoft.com/office/drawing/2014/main" val="10000"/>
                  </a:ext>
                </a:extLst>
              </a:tr>
              <a:tr h="812607">
                <a:tc>
                  <a:txBody>
                    <a:bodyPr/>
                    <a:lstStyle/>
                    <a:p>
                      <a:pPr marL="36195" marR="596265" rtl="0" fontAlgn="t">
                        <a:spcBef>
                          <a:spcPts val="240"/>
                        </a:spcBef>
                        <a:spcAft>
                          <a:spcPts val="0"/>
                        </a:spcAft>
                      </a:pPr>
                      <a:r>
                        <a:rPr lang="en-US" sz="1100" b="0" i="0" u="none" strike="noStrike" dirty="0">
                          <a:solidFill>
                            <a:srgbClr val="080100"/>
                          </a:solidFill>
                          <a:effectLst/>
                          <a:latin typeface="Arial Nova" panose="020B0504020202020204" pitchFamily="34" charset="0"/>
                        </a:rPr>
                        <a:t>Local Science Assessments:</a:t>
                      </a:r>
                      <a:endParaRPr lang="en-US" sz="1100" dirty="0">
                        <a:solidFill>
                          <a:srgbClr val="080100"/>
                        </a:solidFill>
                        <a:effectLst/>
                        <a:latin typeface="Arial Nova" panose="020B0504020202020204" pitchFamily="34" charset="0"/>
                      </a:endParaRPr>
                    </a:p>
                    <a:p>
                      <a:pPr marL="36195" rtl="0" fontAlgn="t">
                        <a:spcBef>
                          <a:spcPts val="580"/>
                        </a:spcBef>
                        <a:spcAft>
                          <a:spcPts val="0"/>
                        </a:spcAft>
                      </a:pPr>
                      <a:r>
                        <a:rPr lang="en-US" sz="1100" b="0" i="0" u="none" strike="noStrike" dirty="0">
                          <a:solidFill>
                            <a:srgbClr val="080100"/>
                          </a:solidFill>
                          <a:effectLst/>
                          <a:latin typeface="Arial Nova" panose="020B0504020202020204" pitchFamily="34" charset="0"/>
                        </a:rPr>
                        <a:t>Grades K-8</a:t>
                      </a:r>
                      <a:endParaRPr lang="en-US" sz="1100" dirty="0">
                        <a:solidFill>
                          <a:srgbClr val="080100"/>
                        </a:solidFill>
                        <a:effectLst/>
                        <a:latin typeface="Arial Nova" panose="020B0504020202020204" pitchFamily="34" charset="0"/>
                      </a:endParaRPr>
                    </a:p>
                  </a:txBody>
                  <a:tcPr/>
                </a:tc>
                <a:tc>
                  <a:txBody>
                    <a:bodyPr/>
                    <a:lstStyle/>
                    <a:p>
                      <a:pPr marL="0" lvl="0" indent="0" algn="l" rtl="0">
                        <a:spcBef>
                          <a:spcPts val="0"/>
                        </a:spcBef>
                        <a:spcAft>
                          <a:spcPts val="0"/>
                        </a:spcAft>
                        <a:buNone/>
                      </a:pPr>
                      <a:r>
                        <a:rPr lang="en-US" sz="1100" b="0" i="0" u="none" strike="noStrike" kern="1200" dirty="0">
                          <a:solidFill>
                            <a:srgbClr val="080100"/>
                          </a:solidFill>
                          <a:effectLst/>
                          <a:latin typeface="Arial Nova" panose="020B0504020202020204" pitchFamily="34" charset="0"/>
                          <a:ea typeface="+mn-ea"/>
                          <a:cs typeface="+mn-cs"/>
                        </a:rPr>
                        <a:t>To be established in 21-22</a:t>
                      </a:r>
                      <a:endParaRPr sz="1100" dirty="0">
                        <a:solidFill>
                          <a:srgbClr val="080100"/>
                        </a:solidFill>
                        <a:latin typeface="Arial Nova" panose="020B0504020202020204" pitchFamily="34" charset="0"/>
                      </a:endParaRPr>
                    </a:p>
                  </a:txBody>
                  <a:tcPr marL="121900" marR="121900" marT="121900" marB="121900"/>
                </a:tc>
                <a:tc>
                  <a:txBody>
                    <a:bodyPr/>
                    <a:lstStyle/>
                    <a:p>
                      <a:pPr rtl="0"/>
                      <a:r>
                        <a:rPr lang="en-US" sz="1100" b="0" i="0" u="none" strike="noStrike" kern="1200" dirty="0">
                          <a:solidFill>
                            <a:srgbClr val="080100"/>
                          </a:solidFill>
                          <a:effectLst/>
                          <a:latin typeface="Arial Nova" panose="020B0504020202020204" pitchFamily="34" charset="0"/>
                          <a:ea typeface="+mn-ea"/>
                          <a:cs typeface="+mn-cs"/>
                        </a:rPr>
                        <a:t>At minimum 75% or students able to demonstrate proficiency on local science assessments. Grades K-8</a:t>
                      </a:r>
                      <a:endParaRPr lang="en-US" sz="1100" b="0" dirty="0">
                        <a:solidFill>
                          <a:srgbClr val="080100"/>
                        </a:solidFill>
                        <a:effectLst/>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100" dirty="0">
                          <a:solidFill>
                            <a:srgbClr val="080100"/>
                          </a:solidFill>
                          <a:latin typeface="Arial Nova" panose="020B0504020202020204" pitchFamily="34" charset="0"/>
                        </a:rPr>
                        <a:t>This metric will begin in 22-23</a:t>
                      </a:r>
                      <a:endParaRPr sz="11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1"/>
                  </a:ext>
                </a:extLst>
              </a:tr>
              <a:tr h="999939">
                <a:tc>
                  <a:txBody>
                    <a:bodyPr/>
                    <a:lstStyle/>
                    <a:p>
                      <a:pPr rtl="0"/>
                      <a:r>
                        <a:rPr lang="en-US" sz="1100" b="0" i="0" u="none" strike="noStrike" kern="1200" dirty="0">
                          <a:solidFill>
                            <a:srgbClr val="080100"/>
                          </a:solidFill>
                          <a:effectLst/>
                          <a:latin typeface="Arial Nova" panose="020B0504020202020204" pitchFamily="34" charset="0"/>
                          <a:ea typeface="+mn-ea"/>
                          <a:cs typeface="+mn-cs"/>
                        </a:rPr>
                        <a:t>CAST state Science Assessment:</a:t>
                      </a:r>
                      <a:endParaRPr lang="en-US" sz="1100" b="0" dirty="0">
                        <a:solidFill>
                          <a:srgbClr val="080100"/>
                        </a:solidFill>
                        <a:effectLst/>
                        <a:latin typeface="Arial Nova" panose="020B0504020202020204" pitchFamily="34" charset="0"/>
                      </a:endParaRPr>
                    </a:p>
                    <a:p>
                      <a:pPr rtl="0"/>
                      <a:r>
                        <a:rPr lang="en-US" sz="1100" b="0" i="0" u="none" strike="noStrike" kern="1200" dirty="0">
                          <a:solidFill>
                            <a:srgbClr val="080100"/>
                          </a:solidFill>
                          <a:effectLst/>
                          <a:latin typeface="Arial Nova" panose="020B0504020202020204" pitchFamily="34" charset="0"/>
                          <a:ea typeface="+mn-ea"/>
                          <a:cs typeface="+mn-cs"/>
                        </a:rPr>
                        <a:t>Grades 5 and 8</a:t>
                      </a:r>
                      <a:endParaRPr lang="en-US" sz="1100" b="0" dirty="0">
                        <a:solidFill>
                          <a:srgbClr val="080100"/>
                        </a:solidFill>
                        <a:effectLst/>
                        <a:latin typeface="Arial Nova" panose="020B0504020202020204" pitchFamily="34" charset="0"/>
                      </a:endParaRPr>
                    </a:p>
                    <a:p>
                      <a:br>
                        <a:rPr lang="en-US" sz="1100" dirty="0">
                          <a:solidFill>
                            <a:srgbClr val="080100"/>
                          </a:solidFill>
                          <a:latin typeface="Arial Nova" panose="020B0504020202020204" pitchFamily="34" charset="0"/>
                        </a:rPr>
                      </a:br>
                      <a:endParaRPr lang="en-US" sz="1100" b="0" dirty="0">
                        <a:solidFill>
                          <a:srgbClr val="080100"/>
                        </a:solidFill>
                        <a:effectLst/>
                        <a:latin typeface="Arial Nova" panose="020B0504020202020204" pitchFamily="34" charset="0"/>
                      </a:endParaRPr>
                    </a:p>
                  </a:txBody>
                  <a:tcPr marL="121900" marR="121900" marT="121900" marB="121900"/>
                </a:tc>
                <a:tc>
                  <a:txBody>
                    <a:bodyPr/>
                    <a:lstStyle/>
                    <a:p>
                      <a:pPr rtl="0"/>
                      <a:r>
                        <a:rPr lang="en-US" sz="1100" b="0" i="0" u="none" strike="noStrike" kern="1200" dirty="0">
                          <a:solidFill>
                            <a:srgbClr val="080100"/>
                          </a:solidFill>
                          <a:effectLst/>
                          <a:latin typeface="Arial Nova" panose="020B0504020202020204" pitchFamily="34" charset="0"/>
                          <a:ea typeface="+mn-ea"/>
                          <a:cs typeface="+mn-cs"/>
                        </a:rPr>
                        <a:t>2019 Scores</a:t>
                      </a:r>
                      <a:endParaRPr lang="en-US" sz="1100" b="0" dirty="0">
                        <a:solidFill>
                          <a:srgbClr val="080100"/>
                        </a:solidFill>
                        <a:effectLst/>
                        <a:latin typeface="Arial Nova" panose="020B0504020202020204" pitchFamily="34" charset="0"/>
                      </a:endParaRPr>
                    </a:p>
                    <a:p>
                      <a:pPr rtl="0"/>
                      <a:r>
                        <a:rPr lang="en-US" sz="1100" b="0" i="0" u="none" strike="noStrike" kern="1200" dirty="0">
                          <a:solidFill>
                            <a:srgbClr val="080100"/>
                          </a:solidFill>
                          <a:effectLst/>
                          <a:latin typeface="Arial Nova" panose="020B0504020202020204" pitchFamily="34" charset="0"/>
                          <a:ea typeface="+mn-ea"/>
                          <a:cs typeface="+mn-cs"/>
                        </a:rPr>
                        <a:t>5 - MET/EXCEED - 34.57%</a:t>
                      </a:r>
                      <a:endParaRPr lang="en-US" sz="1100" b="0" dirty="0">
                        <a:solidFill>
                          <a:srgbClr val="080100"/>
                        </a:solidFill>
                        <a:effectLst/>
                        <a:latin typeface="Arial Nova" panose="020B0504020202020204" pitchFamily="34" charset="0"/>
                      </a:endParaRPr>
                    </a:p>
                    <a:p>
                      <a:pPr rtl="0"/>
                      <a:r>
                        <a:rPr lang="en-US" sz="1100" b="0" i="0" u="none" strike="noStrike" kern="1200" dirty="0">
                          <a:solidFill>
                            <a:srgbClr val="080100"/>
                          </a:solidFill>
                          <a:effectLst/>
                          <a:latin typeface="Arial Nova" panose="020B0504020202020204" pitchFamily="34" charset="0"/>
                          <a:ea typeface="+mn-ea"/>
                          <a:cs typeface="+mn-cs"/>
                        </a:rPr>
                        <a:t>8 - MET/EXCEED - 40%</a:t>
                      </a:r>
                      <a:endParaRPr lang="en-US" sz="1100" b="0" dirty="0">
                        <a:solidFill>
                          <a:srgbClr val="080100"/>
                        </a:solidFill>
                        <a:effectLst/>
                        <a:latin typeface="Arial Nova" panose="020B0504020202020204" pitchFamily="34" charset="0"/>
                      </a:endParaRPr>
                    </a:p>
                    <a:p>
                      <a:endParaRPr sz="11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100" b="0" i="0" u="none" strike="noStrike" kern="1200" dirty="0">
                          <a:solidFill>
                            <a:srgbClr val="080100"/>
                          </a:solidFill>
                          <a:effectLst/>
                          <a:latin typeface="Arial Nova" panose="020B0504020202020204" pitchFamily="34" charset="0"/>
                          <a:ea typeface="+mn-ea"/>
                          <a:cs typeface="+mn-cs"/>
                        </a:rPr>
                        <a:t>Increase met/exceed by 15%</a:t>
                      </a:r>
                      <a:endParaRPr sz="11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100" dirty="0">
                          <a:solidFill>
                            <a:srgbClr val="080100"/>
                          </a:solidFill>
                          <a:latin typeface="Arial Nova" panose="020B0504020202020204" pitchFamily="34" charset="0"/>
                        </a:rPr>
                        <a:t>Waiting on the release of the 21-22 Test scores.  This indicator will be reported on when the data arrives.</a:t>
                      </a:r>
                      <a:endParaRPr sz="11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2"/>
                  </a:ext>
                </a:extLst>
              </a:tr>
              <a:tr h="3478752">
                <a:tc>
                  <a:txBody>
                    <a:bodyPr/>
                    <a:lstStyle/>
                    <a:p>
                      <a:pPr rtl="0"/>
                      <a:r>
                        <a:rPr lang="en-US" sz="1100" b="0" i="0" u="none" strike="noStrike" kern="1200" dirty="0">
                          <a:solidFill>
                            <a:srgbClr val="080100"/>
                          </a:solidFill>
                          <a:effectLst/>
                          <a:latin typeface="Arial Nova" panose="020B0504020202020204" pitchFamily="34" charset="0"/>
                          <a:ea typeface="+mn-ea"/>
                          <a:cs typeface="+mn-cs"/>
                        </a:rPr>
                        <a:t>ELPAC: Progress towards Proficiency</a:t>
                      </a:r>
                      <a:endParaRPr lang="en-US" sz="1100" b="0" dirty="0">
                        <a:solidFill>
                          <a:srgbClr val="080100"/>
                        </a:solidFill>
                        <a:effectLst/>
                        <a:latin typeface="Arial Nova" panose="020B0504020202020204" pitchFamily="34" charset="0"/>
                      </a:endParaRPr>
                    </a:p>
                    <a:p>
                      <a:pPr rtl="0"/>
                      <a:r>
                        <a:rPr lang="en-US" sz="1100" b="0" i="0" u="none" strike="noStrike" kern="1200" dirty="0">
                          <a:solidFill>
                            <a:srgbClr val="080100"/>
                          </a:solidFill>
                          <a:effectLst/>
                          <a:latin typeface="Arial Nova" panose="020B0504020202020204" pitchFamily="34" charset="0"/>
                          <a:ea typeface="+mn-ea"/>
                          <a:cs typeface="+mn-cs"/>
                        </a:rPr>
                        <a:t>English Learners in Grades K-8</a:t>
                      </a:r>
                      <a:endParaRPr lang="en-US" sz="1100" b="0" dirty="0">
                        <a:solidFill>
                          <a:srgbClr val="080100"/>
                        </a:solidFill>
                        <a:effectLst/>
                        <a:latin typeface="Arial Nova" panose="020B0504020202020204" pitchFamily="34" charset="0"/>
                      </a:endParaRPr>
                    </a:p>
                    <a:p>
                      <a:br>
                        <a:rPr lang="en-US" sz="1100" dirty="0">
                          <a:solidFill>
                            <a:srgbClr val="080100"/>
                          </a:solidFill>
                          <a:latin typeface="Arial Nova" panose="020B0504020202020204" pitchFamily="34" charset="0"/>
                        </a:rPr>
                      </a:br>
                      <a:endParaRPr sz="1100" dirty="0">
                        <a:solidFill>
                          <a:srgbClr val="080100"/>
                        </a:solidFill>
                        <a:latin typeface="Arial Nova" panose="020B0504020202020204" pitchFamily="34" charset="0"/>
                      </a:endParaRPr>
                    </a:p>
                  </a:txBody>
                  <a:tcPr marL="121900" marR="121900" marT="121900" marB="121900"/>
                </a:tc>
                <a:tc>
                  <a:txBody>
                    <a:bodyPr/>
                    <a:lstStyle/>
                    <a:p>
                      <a:pPr rtl="0"/>
                      <a:r>
                        <a:rPr lang="en-US" sz="1100" b="0" i="0" u="none" strike="noStrike" kern="1200" dirty="0">
                          <a:solidFill>
                            <a:srgbClr val="080100"/>
                          </a:solidFill>
                          <a:effectLst/>
                          <a:latin typeface="Arial Nova" panose="020B0504020202020204" pitchFamily="34" charset="0"/>
                          <a:ea typeface="+mn-ea"/>
                          <a:cs typeface="+mn-cs"/>
                        </a:rPr>
                        <a:t>Waiting on 20-21 data.</a:t>
                      </a:r>
                      <a:endParaRPr lang="en-US" sz="1100" b="0" dirty="0">
                        <a:solidFill>
                          <a:srgbClr val="080100"/>
                        </a:solidFill>
                        <a:effectLst/>
                        <a:latin typeface="Arial Nova" panose="020B0504020202020204" pitchFamily="34" charset="0"/>
                      </a:endParaRPr>
                    </a:p>
                    <a:p>
                      <a:pPr rtl="0"/>
                      <a:br>
                        <a:rPr lang="en-US" sz="1100" b="0" dirty="0">
                          <a:solidFill>
                            <a:srgbClr val="080100"/>
                          </a:solidFill>
                          <a:effectLst/>
                          <a:latin typeface="Arial Nova" panose="020B0504020202020204" pitchFamily="34" charset="0"/>
                        </a:rPr>
                      </a:br>
                      <a:r>
                        <a:rPr lang="en-US" sz="1100" b="0" i="0" u="none" strike="noStrike" kern="1200" dirty="0">
                          <a:solidFill>
                            <a:srgbClr val="080100"/>
                          </a:solidFill>
                          <a:effectLst/>
                          <a:latin typeface="+mn-lt"/>
                          <a:ea typeface="+mn-ea"/>
                          <a:cs typeface="+mn-cs"/>
                        </a:rPr>
                        <a:t>2020-2021 Data</a:t>
                      </a:r>
                      <a:endParaRPr lang="en-US" sz="1100" b="0" dirty="0">
                        <a:solidFill>
                          <a:srgbClr val="080100"/>
                        </a:solidFill>
                        <a:effectLst/>
                      </a:endParaRPr>
                    </a:p>
                    <a:p>
                      <a:pPr rtl="0"/>
                      <a:r>
                        <a:rPr lang="en-US" sz="1100" b="0" i="0" u="none" strike="noStrike" kern="1200" dirty="0">
                          <a:solidFill>
                            <a:srgbClr val="080100"/>
                          </a:solidFill>
                          <a:effectLst/>
                          <a:latin typeface="+mn-lt"/>
                          <a:ea typeface="+mn-ea"/>
                          <a:cs typeface="+mn-cs"/>
                        </a:rPr>
                        <a:t>Overall by level</a:t>
                      </a:r>
                      <a:endParaRPr lang="en-US" sz="1100" b="0" dirty="0">
                        <a:solidFill>
                          <a:srgbClr val="080100"/>
                        </a:solidFill>
                        <a:effectLst/>
                      </a:endParaRPr>
                    </a:p>
                    <a:p>
                      <a:pPr rtl="0"/>
                      <a:r>
                        <a:rPr lang="en-US" sz="1100" b="0" i="0" u="none" strike="noStrike" kern="1200" dirty="0">
                          <a:solidFill>
                            <a:srgbClr val="080100"/>
                          </a:solidFill>
                          <a:effectLst/>
                          <a:latin typeface="+mn-lt"/>
                          <a:ea typeface="+mn-ea"/>
                          <a:cs typeface="+mn-cs"/>
                        </a:rPr>
                        <a:t>Level 4 - 22.11% -4.42%</a:t>
                      </a:r>
                      <a:endParaRPr lang="en-US" sz="1100" b="0" dirty="0">
                        <a:solidFill>
                          <a:srgbClr val="080100"/>
                        </a:solidFill>
                        <a:effectLst/>
                      </a:endParaRPr>
                    </a:p>
                    <a:p>
                      <a:pPr rtl="0"/>
                      <a:r>
                        <a:rPr lang="en-US" sz="1100" b="0" i="0" u="none" strike="noStrike" kern="1200" dirty="0">
                          <a:solidFill>
                            <a:srgbClr val="080100"/>
                          </a:solidFill>
                          <a:effectLst/>
                          <a:latin typeface="+mn-lt"/>
                          <a:ea typeface="+mn-ea"/>
                          <a:cs typeface="+mn-cs"/>
                        </a:rPr>
                        <a:t>Level 3 - 43.16% +1.32%</a:t>
                      </a:r>
                      <a:endParaRPr lang="en-US" sz="1100" b="0" dirty="0">
                        <a:solidFill>
                          <a:srgbClr val="080100"/>
                        </a:solidFill>
                        <a:effectLst/>
                      </a:endParaRPr>
                    </a:p>
                    <a:p>
                      <a:pPr rtl="0"/>
                      <a:r>
                        <a:rPr lang="en-US" sz="1100" b="0" i="0" u="none" strike="noStrike" kern="1200" dirty="0">
                          <a:solidFill>
                            <a:srgbClr val="080100"/>
                          </a:solidFill>
                          <a:effectLst/>
                          <a:latin typeface="+mn-lt"/>
                          <a:ea typeface="+mn-ea"/>
                          <a:cs typeface="+mn-cs"/>
                        </a:rPr>
                        <a:t>Level 2 - 27.27% +5.84%</a:t>
                      </a:r>
                      <a:endParaRPr lang="en-US" sz="1100" b="0" dirty="0">
                        <a:solidFill>
                          <a:srgbClr val="080100"/>
                        </a:solidFill>
                        <a:effectLst/>
                      </a:endParaRPr>
                    </a:p>
                    <a:p>
                      <a:pPr rtl="0"/>
                      <a:r>
                        <a:rPr lang="en-US" sz="1100" b="0" i="0" u="none" strike="noStrike" kern="1200" dirty="0">
                          <a:solidFill>
                            <a:srgbClr val="080100"/>
                          </a:solidFill>
                          <a:effectLst/>
                          <a:latin typeface="+mn-lt"/>
                          <a:ea typeface="+mn-ea"/>
                          <a:cs typeface="+mn-cs"/>
                        </a:rPr>
                        <a:t>Level 1 - 7.37% - 2.83</a:t>
                      </a:r>
                      <a:endParaRPr lang="en-US" sz="1100" b="0" dirty="0">
                        <a:solidFill>
                          <a:srgbClr val="080100"/>
                        </a:solidFill>
                        <a:effectLst/>
                      </a:endParaRPr>
                    </a:p>
                    <a:p>
                      <a:pPr rtl="0"/>
                      <a:br>
                        <a:rPr lang="en-US" sz="1100" b="0" dirty="0">
                          <a:solidFill>
                            <a:srgbClr val="080100"/>
                          </a:solidFill>
                          <a:effectLst/>
                        </a:rPr>
                      </a:br>
                      <a:r>
                        <a:rPr lang="en-US" sz="1100" b="0" i="0" u="none" strike="noStrike" kern="1200" dirty="0">
                          <a:solidFill>
                            <a:srgbClr val="080100"/>
                          </a:solidFill>
                          <a:effectLst/>
                          <a:latin typeface="+mn-lt"/>
                          <a:ea typeface="+mn-ea"/>
                          <a:cs typeface="+mn-cs"/>
                        </a:rPr>
                        <a:t>Homeless</a:t>
                      </a:r>
                      <a:endParaRPr lang="en-US" sz="1100" b="0" dirty="0">
                        <a:solidFill>
                          <a:srgbClr val="080100"/>
                        </a:solidFill>
                        <a:effectLst/>
                      </a:endParaRPr>
                    </a:p>
                    <a:p>
                      <a:pPr rtl="0"/>
                      <a:r>
                        <a:rPr lang="en-US" sz="1100" b="0" i="0" u="none" strike="noStrike" kern="1200" dirty="0">
                          <a:solidFill>
                            <a:srgbClr val="080100"/>
                          </a:solidFill>
                          <a:effectLst/>
                          <a:latin typeface="+mn-lt"/>
                          <a:ea typeface="+mn-ea"/>
                          <a:cs typeface="+mn-cs"/>
                        </a:rPr>
                        <a:t>There were not enough students in the this subgroup to allow for data to be published</a:t>
                      </a:r>
                      <a:endParaRPr lang="en-US" sz="1100" b="0" dirty="0">
                        <a:solidFill>
                          <a:srgbClr val="080100"/>
                        </a:solidFill>
                        <a:effectLst/>
                      </a:endParaRPr>
                    </a:p>
                    <a:p>
                      <a:pPr rtl="0"/>
                      <a:br>
                        <a:rPr lang="en-US" sz="1100" b="0" dirty="0">
                          <a:solidFill>
                            <a:srgbClr val="080100"/>
                          </a:solidFill>
                          <a:effectLst/>
                        </a:rPr>
                      </a:br>
                      <a:r>
                        <a:rPr lang="en-US" sz="1100" b="0" i="0" u="none" strike="noStrike" kern="1200" dirty="0">
                          <a:solidFill>
                            <a:srgbClr val="080100"/>
                          </a:solidFill>
                          <a:effectLst/>
                          <a:latin typeface="+mn-lt"/>
                          <a:ea typeface="+mn-ea"/>
                          <a:cs typeface="+mn-cs"/>
                        </a:rPr>
                        <a:t>Because there was no Dashboard data for 20-21 we do not have an ELPI level to compare.</a:t>
                      </a:r>
                    </a:p>
                    <a:p>
                      <a:pPr rtl="0"/>
                      <a:endParaRPr lang="en-US" sz="1100" b="0" i="0" u="none" strike="noStrike" kern="1200" dirty="0">
                        <a:solidFill>
                          <a:srgbClr val="080100"/>
                        </a:solidFill>
                        <a:effectLst/>
                        <a:latin typeface="+mn-lt"/>
                        <a:ea typeface="+mn-ea"/>
                        <a:cs typeface="+mn-cs"/>
                      </a:endParaRPr>
                    </a:p>
                    <a:p>
                      <a:pPr rtl="0"/>
                      <a:r>
                        <a:rPr lang="en-US" sz="1100" b="0" i="0" u="none" strike="noStrike" kern="1200" dirty="0">
                          <a:solidFill>
                            <a:srgbClr val="080100"/>
                          </a:solidFill>
                          <a:effectLst/>
                          <a:latin typeface="+mn-lt"/>
                          <a:ea typeface="+mn-ea"/>
                          <a:cs typeface="+mn-cs"/>
                        </a:rPr>
                        <a:t>Students are currently taking the 21-22 ELPAC</a:t>
                      </a:r>
                      <a:endParaRPr lang="en-US" sz="1100" b="0" dirty="0">
                        <a:solidFill>
                          <a:srgbClr val="080100"/>
                        </a:solidFill>
                        <a:effectLst/>
                      </a:endParaRPr>
                    </a:p>
                    <a:p>
                      <a:endParaRPr sz="1100" dirty="0">
                        <a:solidFill>
                          <a:srgbClr val="080100"/>
                        </a:solidFill>
                        <a:latin typeface="Arial Nova" panose="020B0504020202020204" pitchFamily="34" charset="0"/>
                      </a:endParaRPr>
                    </a:p>
                  </a:txBody>
                  <a:tcPr marL="121900" marR="121900" marT="121900" marB="121900"/>
                </a:tc>
                <a:tc>
                  <a:txBody>
                    <a:bodyPr/>
                    <a:lstStyle/>
                    <a:p>
                      <a:pPr rtl="0"/>
                      <a:r>
                        <a:rPr lang="en-US" sz="1100" b="0" i="0" u="none" strike="noStrike" kern="1200" dirty="0">
                          <a:solidFill>
                            <a:srgbClr val="080100"/>
                          </a:solidFill>
                          <a:effectLst/>
                          <a:latin typeface="Arial Nova" panose="020B0504020202020204" pitchFamily="34" charset="0"/>
                          <a:ea typeface="+mn-ea"/>
                          <a:cs typeface="+mn-cs"/>
                        </a:rPr>
                        <a:t>Maintain a rate equal or higher than the state average on the ELPAC.</a:t>
                      </a:r>
                      <a:endParaRPr lang="en-US" sz="1100" b="0" dirty="0">
                        <a:solidFill>
                          <a:srgbClr val="080100"/>
                        </a:solidFill>
                        <a:effectLst/>
                        <a:latin typeface="Arial Nova" panose="020B0504020202020204" pitchFamily="34" charset="0"/>
                      </a:endParaRPr>
                    </a:p>
                    <a:p>
                      <a:pPr rtl="0"/>
                      <a:br>
                        <a:rPr lang="en-US" sz="1100" b="0" dirty="0">
                          <a:solidFill>
                            <a:srgbClr val="080100"/>
                          </a:solidFill>
                          <a:effectLst/>
                          <a:latin typeface="Arial Nova" panose="020B0504020202020204" pitchFamily="34" charset="0"/>
                        </a:rPr>
                      </a:br>
                      <a:r>
                        <a:rPr lang="en-US" sz="1100" b="0" i="0" u="none" strike="noStrike" kern="1200" dirty="0">
                          <a:solidFill>
                            <a:srgbClr val="080100"/>
                          </a:solidFill>
                          <a:effectLst/>
                          <a:latin typeface="Arial Nova" panose="020B0504020202020204" pitchFamily="34" charset="0"/>
                          <a:ea typeface="+mn-ea"/>
                          <a:cs typeface="+mn-cs"/>
                        </a:rPr>
                        <a:t>Homeless Students:</a:t>
                      </a:r>
                      <a:endParaRPr lang="en-US" sz="1100" b="0" dirty="0">
                        <a:solidFill>
                          <a:srgbClr val="080100"/>
                        </a:solidFill>
                        <a:effectLst/>
                        <a:latin typeface="Arial Nova" panose="020B0504020202020204" pitchFamily="34" charset="0"/>
                      </a:endParaRPr>
                    </a:p>
                    <a:p>
                      <a:pPr rtl="0"/>
                      <a:r>
                        <a:rPr lang="en-US" sz="1100" b="0" i="0" u="none" strike="noStrike" kern="1200" dirty="0">
                          <a:solidFill>
                            <a:srgbClr val="080100"/>
                          </a:solidFill>
                          <a:effectLst/>
                          <a:latin typeface="Arial Nova" panose="020B0504020202020204" pitchFamily="34" charset="0"/>
                          <a:ea typeface="+mn-ea"/>
                          <a:cs typeface="+mn-cs"/>
                        </a:rPr>
                        <a:t>Decrease the % of students in Levels 1 and 2, Increase in students in Levels 3 and 4.</a:t>
                      </a:r>
                      <a:endParaRPr lang="en-US" sz="1100" b="0" dirty="0">
                        <a:solidFill>
                          <a:srgbClr val="080100"/>
                        </a:solidFill>
                        <a:effectLst/>
                        <a:latin typeface="Arial Nova" panose="020B0504020202020204" pitchFamily="34" charset="0"/>
                      </a:endParaRPr>
                    </a:p>
                    <a:p>
                      <a:br>
                        <a:rPr lang="en-US" sz="1100" dirty="0">
                          <a:solidFill>
                            <a:srgbClr val="080100"/>
                          </a:solidFill>
                          <a:latin typeface="Arial Nova" panose="020B0504020202020204" pitchFamily="34" charset="0"/>
                        </a:rPr>
                      </a:br>
                      <a:endParaRPr sz="1100" dirty="0">
                        <a:solidFill>
                          <a:srgbClr val="080100"/>
                        </a:solidFill>
                        <a:latin typeface="Arial Nova" panose="020B0504020202020204" pitchFamily="34" charset="0"/>
                      </a:endParaRPr>
                    </a:p>
                  </a:txBody>
                  <a:tcPr marL="121900" marR="121900" marT="121900" marB="121900"/>
                </a:tc>
                <a:tc>
                  <a:txBody>
                    <a:bodyPr/>
                    <a:lstStyle/>
                    <a:p>
                      <a:pPr rtl="0"/>
                      <a:r>
                        <a:rPr lang="en-US" sz="1100" b="0" dirty="0">
                          <a:solidFill>
                            <a:srgbClr val="080100"/>
                          </a:solidFill>
                          <a:effectLst/>
                        </a:rPr>
                        <a:t>Waiting on the disaggregation of the 21-22 test results.  This indicator will be reported on when the data arrives.</a:t>
                      </a:r>
                    </a:p>
                  </a:txBody>
                  <a:tcPr marL="121900" marR="121900" marT="121900" marB="1219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985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1 - Metrics</a:t>
            </a:r>
            <a:endParaRPr dirty="0"/>
          </a:p>
        </p:txBody>
      </p:sp>
      <p:graphicFrame>
        <p:nvGraphicFramePr>
          <p:cNvPr id="198" name="Google Shape;198;p30"/>
          <p:cNvGraphicFramePr/>
          <p:nvPr>
            <p:extLst>
              <p:ext uri="{D42A27DB-BD31-4B8C-83A1-F6EECF244321}">
                <p14:modId xmlns:p14="http://schemas.microsoft.com/office/powerpoint/2010/main" val="1616834971"/>
              </p:ext>
            </p:extLst>
          </p:nvPr>
        </p:nvGraphicFramePr>
        <p:xfrm>
          <a:off x="187036" y="705465"/>
          <a:ext cx="11734836" cy="6188935"/>
        </p:xfrm>
        <a:graphic>
          <a:graphicData uri="http://schemas.openxmlformats.org/drawingml/2006/table">
            <a:tbl>
              <a:tblPr>
                <a:noFill/>
              </a:tblPr>
              <a:tblGrid>
                <a:gridCol w="2541160">
                  <a:extLst>
                    <a:ext uri="{9D8B030D-6E8A-4147-A177-3AD203B41FA5}">
                      <a16:colId xmlns:a16="http://schemas.microsoft.com/office/drawing/2014/main" val="20000"/>
                    </a:ext>
                  </a:extLst>
                </a:gridCol>
                <a:gridCol w="3073905">
                  <a:extLst>
                    <a:ext uri="{9D8B030D-6E8A-4147-A177-3AD203B41FA5}">
                      <a16:colId xmlns:a16="http://schemas.microsoft.com/office/drawing/2014/main" val="20001"/>
                    </a:ext>
                  </a:extLst>
                </a:gridCol>
                <a:gridCol w="3186062">
                  <a:extLst>
                    <a:ext uri="{9D8B030D-6E8A-4147-A177-3AD203B41FA5}">
                      <a16:colId xmlns:a16="http://schemas.microsoft.com/office/drawing/2014/main" val="20002"/>
                    </a:ext>
                  </a:extLst>
                </a:gridCol>
                <a:gridCol w="2933709">
                  <a:extLst>
                    <a:ext uri="{9D8B030D-6E8A-4147-A177-3AD203B41FA5}">
                      <a16:colId xmlns:a16="http://schemas.microsoft.com/office/drawing/2014/main" val="20003"/>
                    </a:ext>
                  </a:extLst>
                </a:gridCol>
              </a:tblGrid>
              <a:tr h="880158">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a:t>Status</a:t>
                      </a:r>
                      <a:endParaRPr sz="1800" b="1" dirty="0"/>
                    </a:p>
                  </a:txBody>
                  <a:tcPr marL="121900" marR="121900" marT="121900" marB="121900"/>
                </a:tc>
                <a:extLst>
                  <a:ext uri="{0D108BD9-81ED-4DB2-BD59-A6C34878D82A}">
                    <a16:rowId xmlns:a16="http://schemas.microsoft.com/office/drawing/2014/main" val="10000"/>
                  </a:ext>
                </a:extLst>
              </a:tr>
              <a:tr h="2931377">
                <a:tc>
                  <a:txBody>
                    <a:bodyPr/>
                    <a:lstStyle/>
                    <a:p>
                      <a:pPr rtl="0"/>
                      <a:r>
                        <a:rPr lang="en-US" sz="1400" b="0" i="0" u="none" strike="noStrike" kern="1200" dirty="0">
                          <a:solidFill>
                            <a:srgbClr val="080100"/>
                          </a:solidFill>
                          <a:effectLst/>
                          <a:latin typeface="Arial Nova" panose="020B0504020202020204" pitchFamily="34" charset="0"/>
                          <a:ea typeface="+mn-ea"/>
                          <a:cs typeface="+mn-cs"/>
                        </a:rPr>
                        <a:t>ELPAC:</a:t>
                      </a:r>
                      <a:endParaRPr lang="en-US" sz="1400" b="0" dirty="0">
                        <a:solidFill>
                          <a:srgbClr val="080100"/>
                        </a:solidFill>
                        <a:effectLst/>
                        <a:latin typeface="Arial Nova" panose="020B0504020202020204" pitchFamily="34" charset="0"/>
                      </a:endParaRPr>
                    </a:p>
                    <a:p>
                      <a:pPr rtl="0"/>
                      <a:r>
                        <a:rPr lang="en-US" sz="1400" b="0" i="0" u="none" strike="noStrike" kern="1200" dirty="0">
                          <a:solidFill>
                            <a:srgbClr val="080100"/>
                          </a:solidFill>
                          <a:effectLst/>
                          <a:latin typeface="Arial Nova" panose="020B0504020202020204" pitchFamily="34" charset="0"/>
                          <a:ea typeface="+mn-ea"/>
                          <a:cs typeface="+mn-cs"/>
                        </a:rPr>
                        <a:t>Reclassification Rate</a:t>
                      </a:r>
                      <a:endParaRPr lang="en-US" sz="1400" b="0" dirty="0">
                        <a:solidFill>
                          <a:srgbClr val="080100"/>
                        </a:solidFill>
                        <a:effectLst/>
                        <a:latin typeface="Arial Nova" panose="020B0504020202020204" pitchFamily="34" charset="0"/>
                      </a:endParaRPr>
                    </a:p>
                    <a:p>
                      <a:pPr rtl="0"/>
                      <a:r>
                        <a:rPr lang="en-US" sz="1400" b="0" i="0" u="none" strike="noStrike" kern="1200" dirty="0">
                          <a:solidFill>
                            <a:srgbClr val="080100"/>
                          </a:solidFill>
                          <a:effectLst/>
                          <a:latin typeface="Arial Nova" panose="020B0504020202020204" pitchFamily="34" charset="0"/>
                          <a:ea typeface="+mn-ea"/>
                          <a:cs typeface="+mn-cs"/>
                        </a:rPr>
                        <a:t>English Learners in Grades K-8</a:t>
                      </a:r>
                      <a:endParaRPr lang="en-US" sz="1400" b="0" dirty="0">
                        <a:solidFill>
                          <a:srgbClr val="080100"/>
                        </a:solidFill>
                        <a:effectLst/>
                        <a:latin typeface="Arial Nova" panose="020B0504020202020204" pitchFamily="34" charset="0"/>
                      </a:endParaRPr>
                    </a:p>
                    <a:p>
                      <a:br>
                        <a:rPr lang="en-US" sz="1400" dirty="0">
                          <a:solidFill>
                            <a:srgbClr val="080100"/>
                          </a:solidFill>
                          <a:latin typeface="Arial Nova" panose="020B0504020202020204" pitchFamily="34" charset="0"/>
                        </a:rPr>
                      </a:br>
                      <a:endParaRPr lang="en-US" sz="1400" dirty="0">
                        <a:solidFill>
                          <a:srgbClr val="080100"/>
                        </a:solidFill>
                        <a:effectLst/>
                        <a:latin typeface="Arial Nova" panose="020B0504020202020204" pitchFamily="34" charset="0"/>
                      </a:endParaRPr>
                    </a:p>
                  </a:txBody>
                  <a:tcPr/>
                </a:tc>
                <a:tc>
                  <a:txBody>
                    <a:bodyPr/>
                    <a:lstStyle/>
                    <a:p>
                      <a:pPr rtl="0"/>
                      <a:r>
                        <a:rPr lang="en-US" sz="1400" b="0" i="0" u="none" strike="noStrike" kern="1200" dirty="0">
                          <a:solidFill>
                            <a:srgbClr val="080100"/>
                          </a:solidFill>
                          <a:effectLst/>
                          <a:latin typeface="Arial Nova" panose="020B0504020202020204" pitchFamily="34" charset="0"/>
                          <a:ea typeface="+mn-ea"/>
                          <a:cs typeface="+mn-cs"/>
                        </a:rPr>
                        <a:t>2018-2019: 11.6%</a:t>
                      </a:r>
                      <a:endParaRPr lang="en-US" sz="1400" b="0" dirty="0">
                        <a:solidFill>
                          <a:srgbClr val="080100"/>
                        </a:solidFill>
                        <a:effectLst/>
                        <a:latin typeface="Arial Nova" panose="020B0504020202020204" pitchFamily="34" charset="0"/>
                      </a:endParaRPr>
                    </a:p>
                    <a:p>
                      <a:pPr rtl="0"/>
                      <a:r>
                        <a:rPr lang="en-US" sz="1400" b="0" i="0" u="none" strike="noStrike" kern="1200" dirty="0">
                          <a:solidFill>
                            <a:srgbClr val="080100"/>
                          </a:solidFill>
                          <a:effectLst/>
                          <a:latin typeface="Arial Nova" panose="020B0504020202020204" pitchFamily="34" charset="0"/>
                          <a:ea typeface="+mn-ea"/>
                          <a:cs typeface="+mn-cs"/>
                        </a:rPr>
                        <a:t>2019-2020: 33.6%</a:t>
                      </a:r>
                      <a:endParaRPr lang="en-US" sz="1400" b="0" dirty="0">
                        <a:solidFill>
                          <a:srgbClr val="080100"/>
                        </a:solidFill>
                        <a:effectLst/>
                        <a:latin typeface="Arial Nova" panose="020B0504020202020204" pitchFamily="34" charset="0"/>
                      </a:endParaRPr>
                    </a:p>
                    <a:p>
                      <a:pPr rtl="0"/>
                      <a:r>
                        <a:rPr lang="en-US" sz="1400" b="0" i="0" u="none" strike="noStrike" kern="1200" dirty="0">
                          <a:solidFill>
                            <a:srgbClr val="080100"/>
                          </a:solidFill>
                          <a:effectLst/>
                          <a:latin typeface="Arial Nova" panose="020B0504020202020204" pitchFamily="34" charset="0"/>
                          <a:ea typeface="+mn-ea"/>
                          <a:cs typeface="+mn-cs"/>
                        </a:rPr>
                        <a:t>2020-2021: 3.3%</a:t>
                      </a:r>
                      <a:endParaRPr lang="en-US" sz="1400" b="0" dirty="0">
                        <a:solidFill>
                          <a:srgbClr val="080100"/>
                        </a:solidFill>
                        <a:effectLst/>
                        <a:latin typeface="Arial Nova" panose="020B0504020202020204" pitchFamily="34" charset="0"/>
                      </a:endParaRPr>
                    </a:p>
                    <a:p>
                      <a:pPr rtl="0"/>
                      <a:r>
                        <a:rPr lang="en-US" sz="1400" b="0" i="0" u="none" strike="noStrike" kern="1200" dirty="0">
                          <a:solidFill>
                            <a:srgbClr val="080100"/>
                          </a:solidFill>
                          <a:effectLst/>
                          <a:latin typeface="Arial Nova" panose="020B0504020202020204" pitchFamily="34" charset="0"/>
                          <a:ea typeface="+mn-ea"/>
                          <a:cs typeface="+mn-cs"/>
                        </a:rPr>
                        <a:t>Over the last several years the state has been working on the new ELPAC assessment and creating statewide baselines. For UPCS this has fluctuated a lot over the last several years, so we will take an average to create a baseline:</a:t>
                      </a:r>
                      <a:endParaRPr lang="en-US" sz="1400" b="0" dirty="0">
                        <a:solidFill>
                          <a:srgbClr val="080100"/>
                        </a:solidFill>
                        <a:effectLst/>
                        <a:latin typeface="Arial Nova" panose="020B0504020202020204" pitchFamily="34" charset="0"/>
                      </a:endParaRPr>
                    </a:p>
                    <a:p>
                      <a:pPr rtl="0"/>
                      <a:r>
                        <a:rPr lang="en-US" sz="1400" b="0" i="0" u="none" strike="noStrike" kern="1200" dirty="0">
                          <a:solidFill>
                            <a:srgbClr val="080100"/>
                          </a:solidFill>
                          <a:effectLst/>
                          <a:latin typeface="Arial Nova" panose="020B0504020202020204" pitchFamily="34" charset="0"/>
                          <a:ea typeface="+mn-ea"/>
                          <a:cs typeface="+mn-cs"/>
                        </a:rPr>
                        <a:t>16% </a:t>
                      </a:r>
                      <a:r>
                        <a:rPr lang="en-US" sz="1400" b="0" i="0" u="none" strike="noStrike" kern="1200" dirty="0" err="1">
                          <a:solidFill>
                            <a:srgbClr val="080100"/>
                          </a:solidFill>
                          <a:effectLst/>
                          <a:latin typeface="Arial Nova" panose="020B0504020202020204" pitchFamily="34" charset="0"/>
                          <a:ea typeface="+mn-ea"/>
                          <a:cs typeface="+mn-cs"/>
                        </a:rPr>
                        <a:t>Redesignation</a:t>
                      </a:r>
                      <a:r>
                        <a:rPr lang="en-US" sz="1400" b="0" i="0" u="none" strike="noStrike" kern="1200" dirty="0">
                          <a:solidFill>
                            <a:srgbClr val="080100"/>
                          </a:solidFill>
                          <a:effectLst/>
                          <a:latin typeface="Arial Nova" panose="020B0504020202020204" pitchFamily="34" charset="0"/>
                          <a:ea typeface="+mn-ea"/>
                          <a:cs typeface="+mn-cs"/>
                        </a:rPr>
                        <a:t> Rate</a:t>
                      </a:r>
                      <a:endParaRPr lang="en-US" sz="1400" b="0" dirty="0">
                        <a:solidFill>
                          <a:srgbClr val="080100"/>
                        </a:solidFill>
                        <a:effectLst/>
                        <a:latin typeface="Arial Nova" panose="020B0504020202020204" pitchFamily="34" charset="0"/>
                      </a:endParaRPr>
                    </a:p>
                  </a:txBody>
                  <a:tcPr marL="121900" marR="121900" marT="121900" marB="1219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80100"/>
                          </a:solidFill>
                          <a:latin typeface="Arial Nova" panose="020B0504020202020204" pitchFamily="34" charset="0"/>
                        </a:rPr>
                        <a:t>Increase by 30%</a:t>
                      </a:r>
                    </a:p>
                    <a:p>
                      <a:pPr rtl="0"/>
                      <a:endParaRPr lang="en-US" sz="1400" b="0" dirty="0">
                        <a:solidFill>
                          <a:srgbClr val="080100"/>
                        </a:solidFill>
                        <a:effectLst/>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We reclassified 2% at the time of this report.</a:t>
                      </a:r>
                      <a:endParaRPr sz="14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1"/>
                  </a:ext>
                </a:extLst>
              </a:tr>
              <a:tr h="1603244">
                <a:tc>
                  <a:txBody>
                    <a:bodyPr/>
                    <a:lstStyle/>
                    <a:p>
                      <a:pPr rtl="0"/>
                      <a:r>
                        <a:rPr lang="en-US" sz="1400" b="0" i="0" u="none" strike="noStrike" kern="1200" dirty="0">
                          <a:solidFill>
                            <a:srgbClr val="080100"/>
                          </a:solidFill>
                          <a:effectLst/>
                          <a:latin typeface="Arial Nova" panose="020B0504020202020204" pitchFamily="34" charset="0"/>
                          <a:ea typeface="+mn-ea"/>
                          <a:cs typeface="+mn-cs"/>
                        </a:rPr>
                        <a:t>Physical Fitness Test</a:t>
                      </a:r>
                      <a:endParaRPr lang="en-US" sz="1400" b="0" dirty="0">
                        <a:solidFill>
                          <a:srgbClr val="080100"/>
                        </a:solidFill>
                        <a:effectLst/>
                        <a:latin typeface="Arial Nova" panose="020B0504020202020204" pitchFamily="34" charset="0"/>
                      </a:endParaRPr>
                    </a:p>
                    <a:p>
                      <a:pPr rtl="0"/>
                      <a:r>
                        <a:rPr lang="en-US" sz="1400" b="0" i="0" u="none" strike="noStrike" kern="1200" dirty="0">
                          <a:solidFill>
                            <a:srgbClr val="080100"/>
                          </a:solidFill>
                          <a:effectLst/>
                          <a:latin typeface="Arial Nova" panose="020B0504020202020204" pitchFamily="34" charset="0"/>
                          <a:ea typeface="+mn-ea"/>
                          <a:cs typeface="+mn-cs"/>
                        </a:rPr>
                        <a:t>Grades 5 and 7</a:t>
                      </a:r>
                      <a:endParaRPr lang="en-US" sz="1400" b="0" dirty="0">
                        <a:solidFill>
                          <a:srgbClr val="080100"/>
                        </a:solidFill>
                        <a:effectLst/>
                        <a:latin typeface="Arial Nova" panose="020B0504020202020204" pitchFamily="34" charset="0"/>
                      </a:endParaRPr>
                    </a:p>
                    <a:p>
                      <a:br>
                        <a:rPr lang="en-US" sz="1400" dirty="0">
                          <a:solidFill>
                            <a:srgbClr val="080100"/>
                          </a:solidFill>
                          <a:latin typeface="Arial Nova" panose="020B0504020202020204" pitchFamily="34" charset="0"/>
                        </a:rPr>
                      </a:br>
                      <a:endParaRPr lang="en-US" sz="1400" b="0" dirty="0">
                        <a:solidFill>
                          <a:srgbClr val="080100"/>
                        </a:solidFill>
                        <a:effectLst/>
                        <a:latin typeface="Arial Nova" panose="020B0504020202020204" pitchFamily="34" charset="0"/>
                      </a:endParaRPr>
                    </a:p>
                  </a:txBody>
                  <a:tcPr marL="121900" marR="121900" marT="121900" marB="121900"/>
                </a:tc>
                <a:tc>
                  <a:txBody>
                    <a:bodyPr/>
                    <a:lstStyle/>
                    <a:p>
                      <a:pPr rtl="0"/>
                      <a:r>
                        <a:rPr lang="en-US" sz="1400" b="0" i="0" u="none" strike="noStrike" kern="1200" dirty="0">
                          <a:solidFill>
                            <a:srgbClr val="080100"/>
                          </a:solidFill>
                          <a:effectLst/>
                          <a:latin typeface="Arial Nova" panose="020B0504020202020204" pitchFamily="34" charset="0"/>
                          <a:ea typeface="+mn-ea"/>
                          <a:cs typeface="+mn-cs"/>
                        </a:rPr>
                        <a:t>The PFT hasn’t been administered since spring 2018 and at the time of this report the PFT website wasn't working properly. We will use the 21-22 year to create a new baseline.</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Determine after baseline in 21-22</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The PFT was administered to all 5th and 7th grade students.  The state is making a shift in this assessment and we are no longer reporting on this data.  We will not establish a benchmark at this time, but rather wait until the state makes a decision on what direction they will be going in for physical fitness.</a:t>
                      </a:r>
                      <a:endParaRPr sz="14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2174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1 - Metrics</a:t>
            </a:r>
            <a:endParaRPr dirty="0"/>
          </a:p>
        </p:txBody>
      </p:sp>
      <p:graphicFrame>
        <p:nvGraphicFramePr>
          <p:cNvPr id="198" name="Google Shape;198;p30"/>
          <p:cNvGraphicFramePr/>
          <p:nvPr>
            <p:extLst>
              <p:ext uri="{D42A27DB-BD31-4B8C-83A1-F6EECF244321}">
                <p14:modId xmlns:p14="http://schemas.microsoft.com/office/powerpoint/2010/main" val="3200761949"/>
              </p:ext>
            </p:extLst>
          </p:nvPr>
        </p:nvGraphicFramePr>
        <p:xfrm>
          <a:off x="187036" y="705465"/>
          <a:ext cx="11734836" cy="5414779"/>
        </p:xfrm>
        <a:graphic>
          <a:graphicData uri="http://schemas.openxmlformats.org/drawingml/2006/table">
            <a:tbl>
              <a:tblPr>
                <a:noFill/>
              </a:tblPr>
              <a:tblGrid>
                <a:gridCol w="2541160">
                  <a:extLst>
                    <a:ext uri="{9D8B030D-6E8A-4147-A177-3AD203B41FA5}">
                      <a16:colId xmlns:a16="http://schemas.microsoft.com/office/drawing/2014/main" val="20000"/>
                    </a:ext>
                  </a:extLst>
                </a:gridCol>
                <a:gridCol w="3073905">
                  <a:extLst>
                    <a:ext uri="{9D8B030D-6E8A-4147-A177-3AD203B41FA5}">
                      <a16:colId xmlns:a16="http://schemas.microsoft.com/office/drawing/2014/main" val="20001"/>
                    </a:ext>
                  </a:extLst>
                </a:gridCol>
                <a:gridCol w="3186062">
                  <a:extLst>
                    <a:ext uri="{9D8B030D-6E8A-4147-A177-3AD203B41FA5}">
                      <a16:colId xmlns:a16="http://schemas.microsoft.com/office/drawing/2014/main" val="20002"/>
                    </a:ext>
                  </a:extLst>
                </a:gridCol>
                <a:gridCol w="2933709">
                  <a:extLst>
                    <a:ext uri="{9D8B030D-6E8A-4147-A177-3AD203B41FA5}">
                      <a16:colId xmlns:a16="http://schemas.microsoft.com/office/drawing/2014/main" val="20003"/>
                    </a:ext>
                  </a:extLst>
                </a:gridCol>
              </a:tblGrid>
              <a:tr h="880158">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a:t>Status</a:t>
                      </a:r>
                      <a:endParaRPr sz="1800" b="1" dirty="0"/>
                    </a:p>
                  </a:txBody>
                  <a:tcPr marL="121900" marR="121900" marT="121900" marB="121900"/>
                </a:tc>
                <a:extLst>
                  <a:ext uri="{0D108BD9-81ED-4DB2-BD59-A6C34878D82A}">
                    <a16:rowId xmlns:a16="http://schemas.microsoft.com/office/drawing/2014/main" val="10000"/>
                  </a:ext>
                </a:extLst>
              </a:tr>
              <a:tr h="2931377">
                <a:tc>
                  <a:txBody>
                    <a:bodyPr/>
                    <a:lstStyle/>
                    <a:p>
                      <a:pPr marL="36195" rtl="0" fontAlgn="t">
                        <a:spcBef>
                          <a:spcPts val="240"/>
                        </a:spcBef>
                        <a:spcAft>
                          <a:spcPts val="0"/>
                        </a:spcAft>
                      </a:pPr>
                      <a:r>
                        <a:rPr lang="en-US" sz="1200" b="0" i="0" u="none" strike="noStrike">
                          <a:solidFill>
                            <a:srgbClr val="000000"/>
                          </a:solidFill>
                          <a:effectLst/>
                          <a:latin typeface="Arial" panose="020B0604020202020204" pitchFamily="34" charset="0"/>
                        </a:rPr>
                        <a:t>Instructional Materials</a:t>
                      </a:r>
                      <a:endParaRPr lang="en-US">
                        <a:effectLst/>
                      </a:endParaRPr>
                    </a:p>
                    <a:p>
                      <a:pPr marL="36195" marR="71755" rtl="0" fontAlgn="t">
                        <a:spcBef>
                          <a:spcPts val="615"/>
                        </a:spcBef>
                        <a:spcAft>
                          <a:spcPts val="0"/>
                        </a:spcAft>
                      </a:pPr>
                      <a:r>
                        <a:rPr lang="en-US" sz="1200" b="0" i="0" u="none" strike="noStrike">
                          <a:solidFill>
                            <a:srgbClr val="000000"/>
                          </a:solidFill>
                          <a:effectLst/>
                          <a:latin typeface="Arial" panose="020B0604020202020204" pitchFamily="34" charset="0"/>
                        </a:rPr>
                        <a:t>Student have access to standards aligned instructional materials and instruction</a:t>
                      </a:r>
                      <a:endParaRPr lang="en-US">
                        <a:effectLst/>
                      </a:endParaRPr>
                    </a:p>
                  </a:txBody>
                  <a:tcPr/>
                </a:tc>
                <a:tc>
                  <a:txBody>
                    <a:bodyPr/>
                    <a:lstStyle/>
                    <a:p>
                      <a:pPr marL="36195" rtl="0" fontAlgn="t">
                        <a:spcBef>
                          <a:spcPts val="240"/>
                        </a:spcBef>
                        <a:spcAft>
                          <a:spcPts val="0"/>
                        </a:spcAft>
                      </a:pPr>
                      <a:r>
                        <a:rPr lang="en-US" sz="1200" b="0" i="0" u="none" strike="noStrike" dirty="0">
                          <a:solidFill>
                            <a:srgbClr val="000000"/>
                          </a:solidFill>
                          <a:effectLst/>
                          <a:latin typeface="Arial" panose="020B0604020202020204" pitchFamily="34" charset="0"/>
                        </a:rPr>
                        <a:t>No complaints</a:t>
                      </a:r>
                      <a:endParaRPr lang="en-US" dirty="0">
                        <a:effectLst/>
                      </a:endParaRPr>
                    </a:p>
                    <a:p>
                      <a:pPr marL="36195" marR="34290" rtl="0" fontAlgn="t">
                        <a:spcBef>
                          <a:spcPts val="630"/>
                        </a:spcBef>
                        <a:spcAft>
                          <a:spcPts val="0"/>
                        </a:spcAft>
                      </a:pPr>
                      <a:r>
                        <a:rPr lang="en-US" sz="1200" b="0" i="0" u="none" strike="noStrike" dirty="0">
                          <a:solidFill>
                            <a:srgbClr val="000000"/>
                          </a:solidFill>
                          <a:effectLst/>
                          <a:latin typeface="Arial" panose="020B0604020202020204" pitchFamily="34" charset="0"/>
                        </a:rPr>
                        <a:t>Met Local Indicator 1 - Spring 2021</a:t>
                      </a:r>
                      <a:endParaRPr lang="en-US" dirty="0">
                        <a:effectLst/>
                      </a:endParaRPr>
                    </a:p>
                  </a:txBody>
                  <a:tcPr/>
                </a:tc>
                <a:tc>
                  <a:txBody>
                    <a:bodyPr/>
                    <a:lstStyle/>
                    <a:p>
                      <a:pPr marL="36195" marR="139065" rtl="0" fontAlgn="t">
                        <a:spcBef>
                          <a:spcPts val="240"/>
                        </a:spcBef>
                        <a:spcAft>
                          <a:spcPts val="0"/>
                        </a:spcAft>
                      </a:pPr>
                      <a:r>
                        <a:rPr lang="en-US" sz="1200" b="0" i="0" u="none" strike="noStrike" dirty="0">
                          <a:solidFill>
                            <a:srgbClr val="000000"/>
                          </a:solidFill>
                          <a:effectLst/>
                          <a:latin typeface="Arial" panose="020B0604020202020204" pitchFamily="34" charset="0"/>
                        </a:rPr>
                        <a:t>Charter Schools are not subject to the Williams ACT, but UPCS will provide students with access to state standards aligned instructional materials.</a:t>
                      </a:r>
                      <a:endParaRPr lang="en-US" dirty="0">
                        <a:effectLst/>
                      </a:endParaRPr>
                    </a:p>
                    <a:p>
                      <a:pPr marL="36195" marR="45720" rtl="0" fontAlgn="t">
                        <a:spcBef>
                          <a:spcPts val="620"/>
                        </a:spcBef>
                        <a:spcAft>
                          <a:spcPts val="0"/>
                        </a:spcAft>
                      </a:pPr>
                      <a:r>
                        <a:rPr lang="en-US" sz="1200" b="0" i="0" u="none" strike="noStrike" dirty="0">
                          <a:solidFill>
                            <a:srgbClr val="000000"/>
                          </a:solidFill>
                          <a:effectLst/>
                          <a:latin typeface="Arial" panose="020B0604020202020204" pitchFamily="34" charset="0"/>
                        </a:rPr>
                        <a:t>Met on Local Indicator 1</a:t>
                      </a:r>
                      <a:endParaRPr lang="en-US" dirty="0">
                        <a:effectLst/>
                      </a:endParaRPr>
                    </a:p>
                  </a:txBody>
                  <a:tcPr/>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Met</a:t>
                      </a:r>
                      <a:endParaRPr sz="14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1"/>
                  </a:ext>
                </a:extLst>
              </a:tr>
              <a:tr h="1603244">
                <a:tc>
                  <a:txBody>
                    <a:bodyPr/>
                    <a:lstStyle/>
                    <a:p>
                      <a:pPr marL="36195" marR="80010" rtl="0" fontAlgn="t">
                        <a:spcBef>
                          <a:spcPts val="245"/>
                        </a:spcBef>
                        <a:spcAft>
                          <a:spcPts val="0"/>
                        </a:spcAft>
                      </a:pPr>
                      <a:r>
                        <a:rPr lang="en-US" sz="1200" b="0" i="0" u="none" strike="noStrike">
                          <a:solidFill>
                            <a:srgbClr val="000000"/>
                          </a:solidFill>
                          <a:effectLst/>
                          <a:latin typeface="Arial" panose="020B0604020202020204" pitchFamily="34" charset="0"/>
                        </a:rPr>
                        <a:t>Implementation of CA State Standards, including how ELs access CCSS and ELD Standards</a:t>
                      </a:r>
                      <a:endParaRPr lang="en-US">
                        <a:effectLst/>
                      </a:endParaRPr>
                    </a:p>
                  </a:txBody>
                  <a:tcPr/>
                </a:tc>
                <a:tc>
                  <a:txBody>
                    <a:bodyPr/>
                    <a:lstStyle/>
                    <a:p>
                      <a:pPr marL="36195" marR="34290" rtl="0" fontAlgn="t">
                        <a:spcBef>
                          <a:spcPts val="245"/>
                        </a:spcBef>
                        <a:spcAft>
                          <a:spcPts val="0"/>
                        </a:spcAft>
                      </a:pPr>
                      <a:r>
                        <a:rPr lang="en-US" sz="1200" b="0" i="0" u="none" strike="noStrike" dirty="0">
                          <a:solidFill>
                            <a:srgbClr val="000000"/>
                          </a:solidFill>
                          <a:effectLst/>
                          <a:latin typeface="Arial" panose="020B0604020202020204" pitchFamily="34" charset="0"/>
                        </a:rPr>
                        <a:t>Met Local Indicator 2 - Spring 2021</a:t>
                      </a:r>
                      <a:endParaRPr lang="en-US" dirty="0">
                        <a:effectLst/>
                      </a:endParaRPr>
                    </a:p>
                  </a:txBody>
                  <a:tcPr/>
                </a:tc>
                <a:tc>
                  <a:txBody>
                    <a:bodyPr/>
                    <a:lstStyle/>
                    <a:p>
                      <a:pPr marL="0" lvl="0" indent="0" algn="l" rtl="0">
                        <a:spcBef>
                          <a:spcPts val="0"/>
                        </a:spcBef>
                        <a:spcAft>
                          <a:spcPts val="0"/>
                        </a:spcAft>
                        <a:buNone/>
                      </a:pPr>
                      <a:r>
                        <a:rPr lang="en-US" sz="1400" b="0" i="0" u="none" strike="noStrike" kern="1200" dirty="0">
                          <a:solidFill>
                            <a:srgbClr val="080100"/>
                          </a:solidFill>
                          <a:effectLst/>
                          <a:latin typeface="+mn-lt"/>
                          <a:ea typeface="+mn-ea"/>
                          <a:cs typeface="+mn-cs"/>
                        </a:rPr>
                        <a:t>Met on Local Indicator 2</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Met</a:t>
                      </a:r>
                      <a:endParaRPr sz="14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2671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60A5E15-411A-493A-AADF-A40669F3517B}"/>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idx="12"/>
          </p:nvPr>
        </p:nvSpPr>
        <p:spPr/>
        <p:txBody>
          <a:bodyPr/>
          <a:lstStyle/>
          <a:p>
            <a:fld id="{98C0CDE5-970C-4CC4-BF43-0DA127E73E82}" type="slidenum">
              <a:rPr lang="en-US" smtClean="0"/>
              <a:t>24</a:t>
            </a:fld>
            <a:endParaRPr lang="en-US" dirty="0"/>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4294967295"/>
            <p:extLst>
              <p:ext uri="{D42A27DB-BD31-4B8C-83A1-F6EECF244321}">
                <p14:modId xmlns:p14="http://schemas.microsoft.com/office/powerpoint/2010/main" val="2823688089"/>
              </p:ext>
            </p:extLst>
          </p:nvPr>
        </p:nvGraphicFramePr>
        <p:xfrm>
          <a:off x="2325964" y="637929"/>
          <a:ext cx="6534025" cy="6104494"/>
        </p:xfrm>
        <a:graphic>
          <a:graphicData uri="http://schemas.openxmlformats.org/drawingml/2006/table">
            <a:tbl>
              <a:tblPr firstRow="1" bandRow="1">
                <a:tableStyleId>{5C22544A-7EE6-4342-B048-85BDC9FD1C3A}</a:tableStyleId>
              </a:tblPr>
              <a:tblGrid>
                <a:gridCol w="3630809">
                  <a:extLst>
                    <a:ext uri="{9D8B030D-6E8A-4147-A177-3AD203B41FA5}">
                      <a16:colId xmlns:a16="http://schemas.microsoft.com/office/drawing/2014/main" val="1078058074"/>
                    </a:ext>
                  </a:extLst>
                </a:gridCol>
                <a:gridCol w="2903216">
                  <a:extLst>
                    <a:ext uri="{9D8B030D-6E8A-4147-A177-3AD203B41FA5}">
                      <a16:colId xmlns:a16="http://schemas.microsoft.com/office/drawing/2014/main" val="3420017166"/>
                    </a:ext>
                  </a:extLst>
                </a:gridCol>
              </a:tblGrid>
              <a:tr h="1214632">
                <a:tc>
                  <a:txBody>
                    <a:bodyPr/>
                    <a:lstStyle/>
                    <a:p>
                      <a:pPr algn="ctr"/>
                      <a:r>
                        <a:rPr lang="en-US" sz="1400" b="1" dirty="0">
                          <a:latin typeface="+mj-lt"/>
                        </a:rPr>
                        <a:t>ACTION TITLE/DESCRIPTION</a:t>
                      </a: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accent4"/>
                          </a:solidFill>
                          <a:latin typeface="+mj-lt"/>
                        </a:rPr>
                        <a:t>BUDGETED EXPENDITURE</a:t>
                      </a:r>
                      <a:endParaRPr lang="ru-RU" sz="1400" b="1" dirty="0">
                        <a:solidFill>
                          <a:schemeClr val="accent4"/>
                        </a:solidFill>
                        <a:latin typeface="+mj-lt"/>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402420211"/>
                  </a:ext>
                </a:extLst>
              </a:tr>
              <a:tr h="480569">
                <a:tc>
                  <a:txBody>
                    <a:bodyPr/>
                    <a:lstStyle/>
                    <a:p>
                      <a:pPr marL="0" algn="ctr" defTabSz="914400" rtl="0" eaLnBrk="1" latinLnBrk="0" hangingPunct="1"/>
                      <a:r>
                        <a:rPr lang="en-US" sz="1400" b="1" i="0" kern="1200" dirty="0">
                          <a:solidFill>
                            <a:schemeClr val="accent4"/>
                          </a:solidFill>
                          <a:latin typeface="+mn-lt"/>
                          <a:ea typeface="+mn-ea"/>
                          <a:cs typeface="+mn-cs"/>
                        </a:rPr>
                        <a:t>Intervention Program Staffing</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$410,308</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79917"/>
                  </a:ext>
                </a:extLst>
              </a:tr>
              <a:tr h="649681">
                <a:tc>
                  <a:txBody>
                    <a:bodyPr/>
                    <a:lstStyle/>
                    <a:p>
                      <a:pPr marL="0" algn="ctr" defTabSz="914400" rtl="0" eaLnBrk="1" latinLnBrk="0" hangingPunct="1"/>
                      <a:r>
                        <a:rPr lang="en-US" sz="1400" b="1" i="0" kern="1200" dirty="0">
                          <a:solidFill>
                            <a:schemeClr val="accent4"/>
                          </a:solidFill>
                          <a:latin typeface="+mn-lt"/>
                          <a:ea typeface="+mn-ea"/>
                          <a:cs typeface="+mn-cs"/>
                        </a:rPr>
                        <a:t>Additional Teacher to assist Multi-grade classes</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N/A</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2921562"/>
                  </a:ext>
                </a:extLst>
              </a:tr>
              <a:tr h="436418">
                <a:tc>
                  <a:txBody>
                    <a:bodyPr/>
                    <a:lstStyle/>
                    <a:p>
                      <a:pPr marL="0" algn="ctr" defTabSz="914400" rtl="0" eaLnBrk="1" latinLnBrk="0" hangingPunct="1"/>
                      <a:r>
                        <a:rPr lang="en-US" sz="1400" b="1" i="0" kern="1200" dirty="0">
                          <a:solidFill>
                            <a:schemeClr val="accent4"/>
                          </a:solidFill>
                          <a:latin typeface="+mn-lt"/>
                          <a:ea typeface="+mn-ea"/>
                          <a:cs typeface="+mn-cs"/>
                        </a:rPr>
                        <a:t>Summer School 2021</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$93,568</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8360"/>
                  </a:ext>
                </a:extLst>
              </a:tr>
              <a:tr h="394855">
                <a:tc>
                  <a:txBody>
                    <a:bodyPr/>
                    <a:lstStyle/>
                    <a:p>
                      <a:pPr marL="0" algn="ctr" defTabSz="914400" rtl="0" eaLnBrk="1" latinLnBrk="0" hangingPunct="1"/>
                      <a:r>
                        <a:rPr lang="en-US" sz="1400" b="1" i="0" kern="1200" dirty="0">
                          <a:solidFill>
                            <a:schemeClr val="accent4"/>
                          </a:solidFill>
                          <a:latin typeface="+mn-lt"/>
                          <a:ea typeface="+mn-ea"/>
                          <a:cs typeface="+mn-cs"/>
                        </a:rPr>
                        <a:t>Additional Instructional Aide</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$37,000</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233428"/>
                  </a:ext>
                </a:extLst>
              </a:tr>
              <a:tr h="394854">
                <a:tc>
                  <a:txBody>
                    <a:bodyPr/>
                    <a:lstStyle/>
                    <a:p>
                      <a:pPr marL="0" algn="ctr" defTabSz="914400" rtl="0" eaLnBrk="1" latinLnBrk="0" hangingPunct="1"/>
                      <a:r>
                        <a:rPr lang="en-US" sz="1400" b="1" i="0" kern="1200" dirty="0">
                          <a:solidFill>
                            <a:schemeClr val="accent4"/>
                          </a:solidFill>
                          <a:latin typeface="+mn-lt"/>
                          <a:ea typeface="+mn-ea"/>
                          <a:cs typeface="+mn-cs"/>
                        </a:rPr>
                        <a:t>CCSS and NGSS aligned programs/materials</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$50,000</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736713"/>
                  </a:ext>
                </a:extLst>
              </a:tr>
              <a:tr h="394855">
                <a:tc>
                  <a:txBody>
                    <a:bodyPr/>
                    <a:lstStyle/>
                    <a:p>
                      <a:pPr marL="0" algn="ctr" defTabSz="914400" rtl="0" eaLnBrk="1" latinLnBrk="0" hangingPunct="1"/>
                      <a:r>
                        <a:rPr lang="en-US" sz="1400" b="1" i="0" kern="1200" dirty="0">
                          <a:solidFill>
                            <a:schemeClr val="accent4"/>
                          </a:solidFill>
                          <a:latin typeface="+mn-lt"/>
                          <a:ea typeface="+mn-ea"/>
                          <a:cs typeface="+mn-cs"/>
                        </a:rPr>
                        <a:t>Transportation to After School Program</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$85,000</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0748160"/>
                  </a:ext>
                </a:extLst>
              </a:tr>
              <a:tr h="374072">
                <a:tc>
                  <a:txBody>
                    <a:bodyPr/>
                    <a:lstStyle/>
                    <a:p>
                      <a:pPr marL="0" algn="ctr" defTabSz="914400" rtl="0" eaLnBrk="1" latinLnBrk="0" hangingPunct="1"/>
                      <a:r>
                        <a:rPr lang="en-US" sz="1400" b="1" i="0" kern="1200" dirty="0">
                          <a:solidFill>
                            <a:schemeClr val="accent4"/>
                          </a:solidFill>
                          <a:latin typeface="+mn-lt"/>
                          <a:ea typeface="+mn-ea"/>
                          <a:cs typeface="+mn-cs"/>
                        </a:rPr>
                        <a:t>Supplemental Services for Long Term Els</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$9,440</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2231410"/>
                  </a:ext>
                </a:extLst>
              </a:tr>
              <a:tr h="588186">
                <a:tc>
                  <a:txBody>
                    <a:bodyPr/>
                    <a:lstStyle/>
                    <a:p>
                      <a:pPr marL="0" algn="ctr" defTabSz="914400" rtl="0" eaLnBrk="1" latinLnBrk="0" hangingPunct="1"/>
                      <a:r>
                        <a:rPr lang="en-US" sz="1400" b="1" i="0" kern="1200" dirty="0">
                          <a:solidFill>
                            <a:schemeClr val="accent4"/>
                          </a:solidFill>
                          <a:latin typeface="+mn-lt"/>
                          <a:ea typeface="+mn-ea"/>
                          <a:cs typeface="+mn-cs"/>
                        </a:rPr>
                        <a:t>Additional Instructional Aide for SPED</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$7,912</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156287"/>
                  </a:ext>
                </a:extLst>
              </a:tr>
              <a:tr h="588186">
                <a:tc>
                  <a:txBody>
                    <a:bodyPr/>
                    <a:lstStyle/>
                    <a:p>
                      <a:pPr marL="0" algn="ctr" defTabSz="914400" rtl="0" eaLnBrk="1" latinLnBrk="0" hangingPunct="1"/>
                      <a:r>
                        <a:rPr lang="en-US" sz="1400" b="1" i="0" kern="1200" dirty="0">
                          <a:solidFill>
                            <a:schemeClr val="accent4"/>
                          </a:solidFill>
                          <a:latin typeface="+mn-lt"/>
                          <a:ea typeface="+mn-ea"/>
                          <a:cs typeface="+mn-cs"/>
                        </a:rPr>
                        <a:t>Technology</a:t>
                      </a: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$26,292</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6874710"/>
                  </a:ext>
                </a:extLst>
              </a:tr>
              <a:tr h="588186">
                <a:tc>
                  <a:txBody>
                    <a:bodyPr/>
                    <a:lstStyle/>
                    <a:p>
                      <a:pPr marL="0" algn="ctr" defTabSz="914400" rtl="0" eaLnBrk="1" latinLnBrk="0" hangingPunct="1"/>
                      <a:r>
                        <a:rPr lang="en-US" sz="1400" b="1" i="0" kern="1200" dirty="0">
                          <a:solidFill>
                            <a:schemeClr val="accent4"/>
                          </a:solidFill>
                          <a:latin typeface="+mn-lt"/>
                          <a:ea typeface="+mn-ea"/>
                          <a:cs typeface="+mn-cs"/>
                        </a:rPr>
                        <a:t>Materials to support ELA</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$26,000</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4879056"/>
                  </a:ext>
                </a:extLst>
              </a:tr>
            </a:tbl>
          </a:graphicData>
        </a:graphic>
      </p:graphicFrame>
      <p:sp>
        <p:nvSpPr>
          <p:cNvPr id="10" name="Title 9">
            <a:extLst>
              <a:ext uri="{FF2B5EF4-FFF2-40B4-BE49-F238E27FC236}">
                <a16:creationId xmlns:a16="http://schemas.microsoft.com/office/drawing/2014/main" id="{99F93720-A028-4F7A-873D-1921D204C192}"/>
              </a:ext>
            </a:extLst>
          </p:cNvPr>
          <p:cNvSpPr>
            <a:spLocks noGrp="1"/>
          </p:cNvSpPr>
          <p:nvPr>
            <p:ph type="title"/>
          </p:nvPr>
        </p:nvSpPr>
        <p:spPr>
          <a:xfrm>
            <a:off x="124655" y="53569"/>
            <a:ext cx="11360800" cy="943200"/>
          </a:xfrm>
        </p:spPr>
        <p:txBody>
          <a:bodyPr>
            <a:normAutofit/>
          </a:bodyPr>
          <a:lstStyle/>
          <a:p>
            <a:r>
              <a:rPr lang="en-US" sz="3200" dirty="0"/>
              <a:t>LCAP GOAL 1 – FUNDED ACTION 22-23</a:t>
            </a:r>
          </a:p>
        </p:txBody>
      </p:sp>
    </p:spTree>
    <p:extLst>
      <p:ext uri="{BB962C8B-B14F-4D97-AF65-F5344CB8AC3E}">
        <p14:creationId xmlns:p14="http://schemas.microsoft.com/office/powerpoint/2010/main" val="281584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LCAP Goal 2</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a:xfrm rot="720000">
            <a:off x="8343812" y="4033676"/>
            <a:ext cx="3874332" cy="642938"/>
          </a:xfrm>
        </p:spPr>
        <p:txBody>
          <a:bodyPr/>
          <a:lstStyle/>
          <a:p>
            <a:r>
              <a:rPr lang="en-US" dirty="0"/>
              <a:t>Professional Development</a:t>
            </a:r>
            <a:endParaRPr lang="ru-RU" dirty="0"/>
          </a:p>
        </p:txBody>
      </p:sp>
      <p:sp>
        <p:nvSpPr>
          <p:cNvPr id="5" name="Picture Placeholder 4">
            <a:extLst>
              <a:ext uri="{FF2B5EF4-FFF2-40B4-BE49-F238E27FC236}">
                <a16:creationId xmlns:a16="http://schemas.microsoft.com/office/drawing/2014/main" id="{1D44E06C-4F3D-4C79-B21A-E62F1E6A5E43}"/>
              </a:ext>
            </a:extLst>
          </p:cNvPr>
          <p:cNvSpPr>
            <a:spLocks noGrp="1"/>
          </p:cNvSpPr>
          <p:nvPr>
            <p:ph type="pic" sz="quarter" idx="13"/>
          </p:nvPr>
        </p:nvSpPr>
        <p:spPr/>
      </p:sp>
      <p:sp>
        <p:nvSpPr>
          <p:cNvPr id="6" name="TextBox 5">
            <a:extLst>
              <a:ext uri="{FF2B5EF4-FFF2-40B4-BE49-F238E27FC236}">
                <a16:creationId xmlns:a16="http://schemas.microsoft.com/office/drawing/2014/main" id="{CF23B8C7-E49D-4A52-A39E-6973EE3828AD}"/>
              </a:ext>
            </a:extLst>
          </p:cNvPr>
          <p:cNvSpPr txBox="1"/>
          <p:nvPr/>
        </p:nvSpPr>
        <p:spPr>
          <a:xfrm rot="21092844">
            <a:off x="267316" y="2011987"/>
            <a:ext cx="5514721" cy="3416320"/>
          </a:xfrm>
          <a:prstGeom prst="rect">
            <a:avLst/>
          </a:prstGeom>
          <a:noFill/>
        </p:spPr>
        <p:txBody>
          <a:bodyPr wrap="square" rtlCol="0">
            <a:spAutoFit/>
          </a:bodyPr>
          <a:lstStyle/>
          <a:p>
            <a:r>
              <a:rPr lang="en-US" dirty="0">
                <a:solidFill>
                  <a:srgbClr val="080100"/>
                </a:solidFill>
              </a:rPr>
              <a:t>UPCS will nurture an environment where lifelong learning and growth is valued and modeled by faculty and staff. The continued professional growth of faculty and staff will result in a higher quality educational experiences and outcomes for UPCS students. Learning will focus on the unique needs of unduplicated students, English Learners, low socio-economic, foster youth and students with disabilities. Collaborative learning experiences centered on meeting the diverse needs of our students will strengthen teacher and collective efficacy and resiliency.</a:t>
            </a:r>
            <a:endParaRPr lang="en-US" sz="2000" dirty="0">
              <a:solidFill>
                <a:srgbClr val="080100"/>
              </a:solidFill>
            </a:endParaRPr>
          </a:p>
        </p:txBody>
      </p:sp>
    </p:spTree>
    <p:extLst>
      <p:ext uri="{BB962C8B-B14F-4D97-AF65-F5344CB8AC3E}">
        <p14:creationId xmlns:p14="http://schemas.microsoft.com/office/powerpoint/2010/main" val="2506016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2 - Metrics</a:t>
            </a:r>
            <a:endParaRPr dirty="0"/>
          </a:p>
        </p:txBody>
      </p:sp>
      <p:graphicFrame>
        <p:nvGraphicFramePr>
          <p:cNvPr id="198" name="Google Shape;198;p30"/>
          <p:cNvGraphicFramePr/>
          <p:nvPr>
            <p:extLst>
              <p:ext uri="{D42A27DB-BD31-4B8C-83A1-F6EECF244321}">
                <p14:modId xmlns:p14="http://schemas.microsoft.com/office/powerpoint/2010/main" val="3314096271"/>
              </p:ext>
            </p:extLst>
          </p:nvPr>
        </p:nvGraphicFramePr>
        <p:xfrm>
          <a:off x="83110" y="640320"/>
          <a:ext cx="11734836" cy="6431040"/>
        </p:xfrm>
        <a:graphic>
          <a:graphicData uri="http://schemas.openxmlformats.org/drawingml/2006/table">
            <a:tbl>
              <a:tblPr>
                <a:noFill/>
              </a:tblPr>
              <a:tblGrid>
                <a:gridCol w="2541160">
                  <a:extLst>
                    <a:ext uri="{9D8B030D-6E8A-4147-A177-3AD203B41FA5}">
                      <a16:colId xmlns:a16="http://schemas.microsoft.com/office/drawing/2014/main" val="20000"/>
                    </a:ext>
                  </a:extLst>
                </a:gridCol>
                <a:gridCol w="3073905">
                  <a:extLst>
                    <a:ext uri="{9D8B030D-6E8A-4147-A177-3AD203B41FA5}">
                      <a16:colId xmlns:a16="http://schemas.microsoft.com/office/drawing/2014/main" val="20001"/>
                    </a:ext>
                  </a:extLst>
                </a:gridCol>
                <a:gridCol w="3186062">
                  <a:extLst>
                    <a:ext uri="{9D8B030D-6E8A-4147-A177-3AD203B41FA5}">
                      <a16:colId xmlns:a16="http://schemas.microsoft.com/office/drawing/2014/main" val="20002"/>
                    </a:ext>
                  </a:extLst>
                </a:gridCol>
                <a:gridCol w="2933709">
                  <a:extLst>
                    <a:ext uri="{9D8B030D-6E8A-4147-A177-3AD203B41FA5}">
                      <a16:colId xmlns:a16="http://schemas.microsoft.com/office/drawing/2014/main" val="20003"/>
                    </a:ext>
                  </a:extLst>
                </a:gridCol>
              </a:tblGrid>
              <a:tr h="485772">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a:t>Status</a:t>
                      </a:r>
                      <a:endParaRPr sz="1800" b="1" dirty="0"/>
                    </a:p>
                  </a:txBody>
                  <a:tcPr marL="121900" marR="121900" marT="121900" marB="121900"/>
                </a:tc>
                <a:extLst>
                  <a:ext uri="{0D108BD9-81ED-4DB2-BD59-A6C34878D82A}">
                    <a16:rowId xmlns:a16="http://schemas.microsoft.com/office/drawing/2014/main" val="10000"/>
                  </a:ext>
                </a:extLst>
              </a:tr>
              <a:tr h="1056909">
                <a:tc>
                  <a:txBody>
                    <a:bodyPr/>
                    <a:lstStyle/>
                    <a:p>
                      <a:pPr rtl="0"/>
                      <a:r>
                        <a:rPr lang="en-US" sz="1400" dirty="0">
                          <a:solidFill>
                            <a:srgbClr val="080100"/>
                          </a:solidFill>
                          <a:effectLst/>
                          <a:latin typeface="Arial Nova" panose="020B0504020202020204" pitchFamily="34" charset="0"/>
                        </a:rPr>
                        <a:t>Annual Faculty Survey</a:t>
                      </a:r>
                    </a:p>
                  </a:txBody>
                  <a:tcPr/>
                </a:tc>
                <a:tc>
                  <a:txBody>
                    <a:bodyPr/>
                    <a:lstStyle/>
                    <a:p>
                      <a:pPr rtl="0"/>
                      <a:r>
                        <a:rPr lang="en-US" sz="1400" b="0" dirty="0">
                          <a:solidFill>
                            <a:srgbClr val="080100"/>
                          </a:solidFill>
                          <a:effectLst/>
                          <a:latin typeface="Arial Nova" panose="020B0504020202020204" pitchFamily="34" charset="0"/>
                        </a:rPr>
                        <a:t>Administered Spring 2021</a:t>
                      </a:r>
                    </a:p>
                  </a:txBody>
                  <a:tcPr marL="121900" marR="121900" marT="121900" marB="121900"/>
                </a:tc>
                <a:tc>
                  <a:txBody>
                    <a:bodyPr/>
                    <a:lstStyle/>
                    <a:p>
                      <a:pPr rtl="0"/>
                      <a:r>
                        <a:rPr lang="en-US" sz="1400" b="0" dirty="0">
                          <a:solidFill>
                            <a:srgbClr val="080100"/>
                          </a:solidFill>
                          <a:effectLst/>
                          <a:latin typeface="Arial Nova" panose="020B0504020202020204" pitchFamily="34" charset="0"/>
                        </a:rPr>
                        <a:t>Survey given annually and results used as a needs assessment to evaluate program effectiveness and guide future work and initiatives</a:t>
                      </a: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Abbreviated version given spring 2022.  Data used to make decisions on instructional tools.  Teacher team interviews used to make decisions on curriculum.</a:t>
                      </a:r>
                      <a:endParaRPr sz="14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1"/>
                  </a:ext>
                </a:extLst>
              </a:tr>
              <a:tr h="362341">
                <a:tc>
                  <a:txBody>
                    <a:bodyPr/>
                    <a:lstStyle/>
                    <a:p>
                      <a:pPr rtl="0"/>
                      <a:r>
                        <a:rPr lang="en-US" sz="1400" b="0" dirty="0">
                          <a:solidFill>
                            <a:srgbClr val="080100"/>
                          </a:solidFill>
                          <a:effectLst/>
                          <a:latin typeface="Arial Nova" panose="020B0504020202020204" pitchFamily="34" charset="0"/>
                        </a:rPr>
                        <a:t>New faculty participate in the induction program</a:t>
                      </a:r>
                    </a:p>
                  </a:txBody>
                  <a:tcPr marL="121900" marR="121900" marT="121900" marB="121900"/>
                </a:tc>
                <a:tc>
                  <a:txBody>
                    <a:bodyPr/>
                    <a:lstStyle/>
                    <a:p>
                      <a:pPr rtl="0"/>
                      <a:r>
                        <a:rPr lang="en-US" sz="1400" dirty="0">
                          <a:solidFill>
                            <a:srgbClr val="080100"/>
                          </a:solidFill>
                          <a:latin typeface="Arial Nova" panose="020B0504020202020204" pitchFamily="34" charset="0"/>
                        </a:rPr>
                        <a:t>100% of new faculty participated in 20-21</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100% of new faculty supported to complete induction in two years</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All new faculty participated in induction.  </a:t>
                      </a:r>
                      <a:endParaRPr sz="14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2"/>
                  </a:ext>
                </a:extLst>
              </a:tr>
              <a:tr h="836359">
                <a:tc>
                  <a:txBody>
                    <a:bodyPr/>
                    <a:lstStyle/>
                    <a:p>
                      <a:pPr rtl="0"/>
                      <a:r>
                        <a:rPr lang="en-US" sz="1400" b="0" dirty="0">
                          <a:solidFill>
                            <a:srgbClr val="080100"/>
                          </a:solidFill>
                          <a:effectLst/>
                          <a:latin typeface="Arial Nova" panose="020B0504020202020204" pitchFamily="34" charset="0"/>
                        </a:rPr>
                        <a:t>The Enabling Conditions for Collective Teacher Efficacy Questionnaire</a:t>
                      </a:r>
                    </a:p>
                  </a:txBody>
                  <a:tcPr marL="121900" marR="121900" marT="121900" marB="121900"/>
                </a:tc>
                <a:tc>
                  <a:txBody>
                    <a:bodyPr/>
                    <a:lstStyle/>
                    <a:p>
                      <a:pPr rtl="0"/>
                      <a:r>
                        <a:rPr lang="en-US" sz="1400" dirty="0">
                          <a:solidFill>
                            <a:srgbClr val="080100"/>
                          </a:solidFill>
                          <a:latin typeface="Arial Nova" panose="020B0504020202020204" pitchFamily="34" charset="0"/>
                        </a:rPr>
                        <a:t>Baseline established in the fall of 2021-22 – see LCAP for more details</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Goals for 23-24 will be established after end of year data is collected for 21-22</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Positive movement toward the highest level of collaboration was made over the course of the school year.</a:t>
                      </a:r>
                      <a:endParaRPr sz="14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419206828"/>
                  </a:ext>
                </a:extLst>
              </a:tr>
              <a:tr h="580854">
                <a:tc>
                  <a:txBody>
                    <a:bodyPr/>
                    <a:lstStyle/>
                    <a:p>
                      <a:pPr rtl="0"/>
                      <a:r>
                        <a:rPr lang="en-US" sz="1400" b="0" dirty="0">
                          <a:solidFill>
                            <a:srgbClr val="080100"/>
                          </a:solidFill>
                          <a:effectLst/>
                          <a:latin typeface="Arial Nova" panose="020B0504020202020204" pitchFamily="34" charset="0"/>
                        </a:rPr>
                        <a:t>Ladder of Teacher Involvement in School Decision Making</a:t>
                      </a:r>
                    </a:p>
                  </a:txBody>
                  <a:tcPr marL="121900" marR="121900" marT="121900" marB="121900"/>
                </a:tc>
                <a:tc>
                  <a:txBody>
                    <a:bodyPr/>
                    <a:lstStyle/>
                    <a:p>
                      <a:pPr rtl="0"/>
                      <a:r>
                        <a:rPr lang="en-US" sz="1400" dirty="0">
                          <a:solidFill>
                            <a:srgbClr val="080100"/>
                          </a:solidFill>
                          <a:latin typeface="Arial Nova" panose="020B0504020202020204" pitchFamily="34" charset="0"/>
                        </a:rPr>
                        <a:t>Baseline established in the fall of 2021-22 – see LCAP for more details</a:t>
                      </a:r>
                    </a:p>
                  </a:txBody>
                  <a:tcPr marL="121900" marR="121900" marT="121900" marB="1219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80100"/>
                          </a:solidFill>
                          <a:latin typeface="Arial Nova" panose="020B0504020202020204" pitchFamily="34" charset="0"/>
                        </a:rPr>
                        <a:t>Goals for 23-24 will be established after end of year data is collected for 21-22</a:t>
                      </a:r>
                    </a:p>
                  </a:txBody>
                  <a:tcPr marL="121900" marR="121900" marT="121900" marB="1219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80100"/>
                          </a:solidFill>
                          <a:latin typeface="Arial Nova" panose="020B0504020202020204" pitchFamily="34" charset="0"/>
                        </a:rPr>
                        <a:t>Positive movement up the ladder was made over the course of the school year.</a:t>
                      </a:r>
                    </a:p>
                  </a:txBody>
                  <a:tcPr marL="121900" marR="121900" marT="121900" marB="121900"/>
                </a:tc>
                <a:extLst>
                  <a:ext uri="{0D108BD9-81ED-4DB2-BD59-A6C34878D82A}">
                    <a16:rowId xmlns:a16="http://schemas.microsoft.com/office/drawing/2014/main" val="678180692"/>
                  </a:ext>
                </a:extLst>
              </a:tr>
              <a:tr h="1014758">
                <a:tc>
                  <a:txBody>
                    <a:bodyPr/>
                    <a:lstStyle/>
                    <a:p>
                      <a:pPr rtl="0"/>
                      <a:r>
                        <a:rPr lang="en-US" sz="1400" b="0" dirty="0">
                          <a:solidFill>
                            <a:srgbClr val="080100"/>
                          </a:solidFill>
                          <a:effectLst/>
                          <a:latin typeface="Arial Nova" panose="020B0504020202020204" pitchFamily="34" charset="0"/>
                        </a:rPr>
                        <a:t>Fully credentialed and appropriately assigned teachers</a:t>
                      </a:r>
                    </a:p>
                  </a:txBody>
                  <a:tcPr marL="121900" marR="121900" marT="121900" marB="121900"/>
                </a:tc>
                <a:tc>
                  <a:txBody>
                    <a:bodyPr/>
                    <a:lstStyle/>
                    <a:p>
                      <a:pPr marL="0" lvl="0" indent="0" algn="l" rtl="0">
                        <a:spcBef>
                          <a:spcPts val="0"/>
                        </a:spcBef>
                        <a:spcAft>
                          <a:spcPts val="0"/>
                        </a:spcAft>
                        <a:buNone/>
                      </a:pPr>
                      <a:r>
                        <a:rPr lang="en-US" sz="1000" dirty="0">
                          <a:solidFill>
                            <a:srgbClr val="080100"/>
                          </a:solidFill>
                          <a:latin typeface="Arial Nova" panose="020B0504020202020204" pitchFamily="34" charset="0"/>
                        </a:rPr>
                        <a:t>For 20-21:</a:t>
                      </a:r>
                    </a:p>
                    <a:p>
                      <a:pPr marL="0" lvl="0" indent="0" algn="l" rtl="0">
                        <a:spcBef>
                          <a:spcPts val="0"/>
                        </a:spcBef>
                        <a:spcAft>
                          <a:spcPts val="0"/>
                        </a:spcAft>
                        <a:buNone/>
                      </a:pPr>
                      <a:r>
                        <a:rPr lang="en-US" sz="1000" dirty="0">
                          <a:solidFill>
                            <a:srgbClr val="080100"/>
                          </a:solidFill>
                          <a:latin typeface="Arial Nova" panose="020B0504020202020204" pitchFamily="34" charset="0"/>
                        </a:rPr>
                        <a:t>6 Charter Allowed</a:t>
                      </a:r>
                    </a:p>
                    <a:p>
                      <a:pPr marL="0" lvl="0" indent="0" algn="l" rtl="0">
                        <a:spcBef>
                          <a:spcPts val="0"/>
                        </a:spcBef>
                        <a:spcAft>
                          <a:spcPts val="0"/>
                        </a:spcAft>
                        <a:buNone/>
                      </a:pPr>
                      <a:r>
                        <a:rPr lang="en-US" sz="1000" dirty="0">
                          <a:solidFill>
                            <a:srgbClr val="080100"/>
                          </a:solidFill>
                          <a:latin typeface="Arial Nova" panose="020B0504020202020204" pitchFamily="34" charset="0"/>
                        </a:rPr>
                        <a:t>1 </a:t>
                      </a:r>
                      <a:r>
                        <a:rPr lang="en-US" sz="1000" dirty="0" err="1">
                          <a:solidFill>
                            <a:srgbClr val="080100"/>
                          </a:solidFill>
                          <a:latin typeface="Arial Nova" panose="020B0504020202020204" pitchFamily="34" charset="0"/>
                        </a:rPr>
                        <a:t>Misassigned</a:t>
                      </a:r>
                      <a:r>
                        <a:rPr lang="en-US" sz="1000" dirty="0">
                          <a:solidFill>
                            <a:srgbClr val="080100"/>
                          </a:solidFill>
                          <a:latin typeface="Arial Nova" panose="020B0504020202020204" pitchFamily="34" charset="0"/>
                        </a:rPr>
                        <a:t> </a:t>
                      </a:r>
                    </a:p>
                    <a:p>
                      <a:pPr marL="0" lvl="0" indent="0" algn="l" rtl="0">
                        <a:spcBef>
                          <a:spcPts val="0"/>
                        </a:spcBef>
                        <a:spcAft>
                          <a:spcPts val="0"/>
                        </a:spcAft>
                        <a:buNone/>
                      </a:pPr>
                      <a:r>
                        <a:rPr lang="en-US" sz="1000" dirty="0">
                          <a:solidFill>
                            <a:srgbClr val="080100"/>
                          </a:solidFill>
                          <a:latin typeface="Arial Nova" panose="020B0504020202020204" pitchFamily="34" charset="0"/>
                        </a:rPr>
                        <a:t>The </a:t>
                      </a:r>
                      <a:r>
                        <a:rPr lang="en-US" sz="1000" dirty="0" err="1">
                          <a:solidFill>
                            <a:srgbClr val="080100"/>
                          </a:solidFill>
                          <a:latin typeface="Arial Nova" panose="020B0504020202020204" pitchFamily="34" charset="0"/>
                        </a:rPr>
                        <a:t>CalSaas</a:t>
                      </a:r>
                      <a:r>
                        <a:rPr lang="en-US" sz="1000" dirty="0">
                          <a:solidFill>
                            <a:srgbClr val="080100"/>
                          </a:solidFill>
                          <a:latin typeface="Arial Nova" panose="020B0504020202020204" pitchFamily="34" charset="0"/>
                        </a:rPr>
                        <a:t> review for 21-22 hasn’t been conducted.</a:t>
                      </a:r>
                    </a:p>
                    <a:p>
                      <a:pPr rtl="0"/>
                      <a:endParaRPr lang="en-US" sz="1000" b="0" dirty="0">
                        <a:solidFill>
                          <a:srgbClr val="080100"/>
                        </a:solidFill>
                        <a:effectLst/>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100% of faculty fully credentialed and appropriately assigned</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The 21-22 official data is not processed, but it looks like we will have on 1 teacher who will fall under the new charter school rules and no other </a:t>
                      </a:r>
                      <a:r>
                        <a:rPr lang="en-US" sz="1400" dirty="0" err="1">
                          <a:solidFill>
                            <a:srgbClr val="080100"/>
                          </a:solidFill>
                          <a:latin typeface="Arial Nova" panose="020B0504020202020204" pitchFamily="34" charset="0"/>
                        </a:rPr>
                        <a:t>misassignments</a:t>
                      </a:r>
                      <a:r>
                        <a:rPr lang="en-US" sz="1400" dirty="0">
                          <a:solidFill>
                            <a:srgbClr val="080100"/>
                          </a:solidFill>
                          <a:latin typeface="Arial Nova" panose="020B0504020202020204" pitchFamily="34" charset="0"/>
                        </a:rPr>
                        <a:t>.  We will report on this after the audit and the data is finally confirmed.</a:t>
                      </a:r>
                    </a:p>
                  </a:txBody>
                  <a:tcPr marL="121900" marR="121900" marT="121900" marB="121900"/>
                </a:tc>
                <a:extLst>
                  <a:ext uri="{0D108BD9-81ED-4DB2-BD59-A6C34878D82A}">
                    <a16:rowId xmlns:a16="http://schemas.microsoft.com/office/drawing/2014/main" val="2162857677"/>
                  </a:ext>
                </a:extLst>
              </a:tr>
            </a:tbl>
          </a:graphicData>
        </a:graphic>
      </p:graphicFrame>
    </p:spTree>
    <p:extLst>
      <p:ext uri="{BB962C8B-B14F-4D97-AF65-F5344CB8AC3E}">
        <p14:creationId xmlns:p14="http://schemas.microsoft.com/office/powerpoint/2010/main" val="1715629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60A5E15-411A-493A-AADF-A40669F3517B}"/>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idx="12"/>
          </p:nvPr>
        </p:nvSpPr>
        <p:spPr/>
        <p:txBody>
          <a:bodyPr/>
          <a:lstStyle/>
          <a:p>
            <a:fld id="{98C0CDE5-970C-4CC4-BF43-0DA127E73E82}" type="slidenum">
              <a:rPr lang="en-US" smtClean="0"/>
              <a:t>27</a:t>
            </a:fld>
            <a:endParaRPr lang="en-US" dirty="0"/>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4294967295"/>
            <p:extLst>
              <p:ext uri="{D42A27DB-BD31-4B8C-83A1-F6EECF244321}">
                <p14:modId xmlns:p14="http://schemas.microsoft.com/office/powerpoint/2010/main" val="4005795796"/>
              </p:ext>
            </p:extLst>
          </p:nvPr>
        </p:nvGraphicFramePr>
        <p:xfrm>
          <a:off x="1704975" y="588681"/>
          <a:ext cx="7230876" cy="5916891"/>
        </p:xfrm>
        <a:graphic>
          <a:graphicData uri="http://schemas.openxmlformats.org/drawingml/2006/table">
            <a:tbl>
              <a:tblPr firstRow="1" bandRow="1">
                <a:tableStyleId>{5C22544A-7EE6-4342-B048-85BDC9FD1C3A}</a:tableStyleId>
              </a:tblPr>
              <a:tblGrid>
                <a:gridCol w="4018034">
                  <a:extLst>
                    <a:ext uri="{9D8B030D-6E8A-4147-A177-3AD203B41FA5}">
                      <a16:colId xmlns:a16="http://schemas.microsoft.com/office/drawing/2014/main" val="1078058074"/>
                    </a:ext>
                  </a:extLst>
                </a:gridCol>
                <a:gridCol w="3212842">
                  <a:extLst>
                    <a:ext uri="{9D8B030D-6E8A-4147-A177-3AD203B41FA5}">
                      <a16:colId xmlns:a16="http://schemas.microsoft.com/office/drawing/2014/main" val="3420017166"/>
                    </a:ext>
                  </a:extLst>
                </a:gridCol>
              </a:tblGrid>
              <a:tr h="547160">
                <a:tc>
                  <a:txBody>
                    <a:bodyPr/>
                    <a:lstStyle/>
                    <a:p>
                      <a:pPr algn="ctr"/>
                      <a:r>
                        <a:rPr lang="en-US" sz="1200" b="1" dirty="0">
                          <a:latin typeface="+mj-lt"/>
                        </a:rPr>
                        <a:t>ACTION TITLE/DESCRIPTION</a:t>
                      </a: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b="1" dirty="0">
                          <a:solidFill>
                            <a:schemeClr val="accent4"/>
                          </a:solidFill>
                          <a:latin typeface="+mj-lt"/>
                        </a:rPr>
                        <a:t>BUDGETED EXPENDITURE</a:t>
                      </a:r>
                      <a:endParaRPr lang="ru-RU" sz="1200" b="1" dirty="0">
                        <a:solidFill>
                          <a:schemeClr val="accent4"/>
                        </a:solidFill>
                        <a:latin typeface="+mj-lt"/>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402420211"/>
                  </a:ext>
                </a:extLst>
              </a:tr>
              <a:tr h="421760">
                <a:tc>
                  <a:txBody>
                    <a:bodyPr/>
                    <a:lstStyle/>
                    <a:p>
                      <a:pPr marL="0" algn="ctr" defTabSz="914400" rtl="0" eaLnBrk="1" latinLnBrk="0" hangingPunct="1"/>
                      <a:r>
                        <a:rPr lang="en-US" sz="1200" b="1" i="0" kern="1200" dirty="0">
                          <a:solidFill>
                            <a:schemeClr val="accent4"/>
                          </a:solidFill>
                          <a:latin typeface="+mn-lt"/>
                          <a:ea typeface="+mn-ea"/>
                          <a:cs typeface="+mn-cs"/>
                        </a:rPr>
                        <a:t>Learning Partnership PD</a:t>
                      </a: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200" b="1" i="0" kern="1200" dirty="0">
                          <a:solidFill>
                            <a:schemeClr val="accent4"/>
                          </a:solidFill>
                          <a:latin typeface="+mn-lt"/>
                          <a:ea typeface="+mn-ea"/>
                          <a:cs typeface="+mn-cs"/>
                        </a:rPr>
                        <a:t>$181,500</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79917"/>
                  </a:ext>
                </a:extLst>
              </a:tr>
              <a:tr h="760529">
                <a:tc>
                  <a:txBody>
                    <a:bodyPr/>
                    <a:lstStyle/>
                    <a:p>
                      <a:pPr marL="0" algn="ctr" defTabSz="914400" rtl="0" eaLnBrk="1" latinLnBrk="0" hangingPunct="1"/>
                      <a:r>
                        <a:rPr lang="en-US" sz="1200" b="1" i="0" kern="1200" dirty="0">
                          <a:solidFill>
                            <a:schemeClr val="accent4"/>
                          </a:solidFill>
                          <a:latin typeface="+mn-lt"/>
                          <a:ea typeface="+mn-ea"/>
                          <a:cs typeface="+mn-cs"/>
                        </a:rPr>
                        <a:t>Recruit and retain highly qualified bilingual teachers</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200" b="1" i="0" kern="1200" dirty="0">
                          <a:solidFill>
                            <a:schemeClr val="accent4"/>
                          </a:solidFill>
                          <a:latin typeface="+mn-lt"/>
                          <a:ea typeface="+mn-ea"/>
                          <a:cs typeface="+mn-cs"/>
                        </a:rPr>
                        <a:t>$21,000</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2921562"/>
                  </a:ext>
                </a:extLst>
              </a:tr>
              <a:tr h="573993">
                <a:tc>
                  <a:txBody>
                    <a:bodyPr/>
                    <a:lstStyle/>
                    <a:p>
                      <a:pPr marL="0" algn="ctr" defTabSz="914400" rtl="0" eaLnBrk="1" latinLnBrk="0" hangingPunct="1"/>
                      <a:r>
                        <a:rPr lang="en-US" sz="1200" b="1" i="0" kern="1200" dirty="0">
                          <a:solidFill>
                            <a:schemeClr val="accent4"/>
                          </a:solidFill>
                          <a:latin typeface="+mn-lt"/>
                          <a:ea typeface="+mn-ea"/>
                          <a:cs typeface="+mn-cs"/>
                        </a:rPr>
                        <a:t>New Teacher Induction</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200" b="1" i="0" kern="1200" dirty="0">
                          <a:solidFill>
                            <a:schemeClr val="accent4"/>
                          </a:solidFill>
                          <a:latin typeface="+mn-lt"/>
                          <a:ea typeface="+mn-ea"/>
                          <a:cs typeface="+mn-cs"/>
                        </a:rPr>
                        <a:t>$12,000</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8360"/>
                  </a:ext>
                </a:extLst>
              </a:tr>
              <a:tr h="516207">
                <a:tc>
                  <a:txBody>
                    <a:bodyPr/>
                    <a:lstStyle/>
                    <a:p>
                      <a:pPr marL="0" algn="ctr" defTabSz="914400" rtl="0" eaLnBrk="1" latinLnBrk="0" hangingPunct="1"/>
                      <a:r>
                        <a:rPr lang="en-US" sz="1200" b="1" i="0" kern="1200" dirty="0">
                          <a:solidFill>
                            <a:schemeClr val="accent4"/>
                          </a:solidFill>
                          <a:latin typeface="+mn-lt"/>
                          <a:ea typeface="+mn-ea"/>
                          <a:cs typeface="+mn-cs"/>
                        </a:rPr>
                        <a:t>Professional Development for standards</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200" b="1" i="0" kern="1200" dirty="0">
                          <a:solidFill>
                            <a:schemeClr val="accent4"/>
                          </a:solidFill>
                          <a:latin typeface="+mn-lt"/>
                          <a:ea typeface="+mn-ea"/>
                          <a:cs typeface="+mn-cs"/>
                        </a:rPr>
                        <a:t>$18,271</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233428"/>
                  </a:ext>
                </a:extLst>
              </a:tr>
              <a:tr h="516207">
                <a:tc>
                  <a:txBody>
                    <a:bodyPr/>
                    <a:lstStyle/>
                    <a:p>
                      <a:pPr marL="0" algn="ctr" defTabSz="914400" rtl="0" eaLnBrk="1" latinLnBrk="0" hangingPunct="1"/>
                      <a:r>
                        <a:rPr lang="en-US" sz="1200" b="1" i="0" kern="1200" dirty="0">
                          <a:solidFill>
                            <a:schemeClr val="accent4"/>
                          </a:solidFill>
                          <a:latin typeface="+mn-lt"/>
                          <a:ea typeface="+mn-ea"/>
                          <a:cs typeface="+mn-cs"/>
                        </a:rPr>
                        <a:t>Instructional Coaches</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200" b="1" i="0" kern="1200" dirty="0">
                          <a:solidFill>
                            <a:schemeClr val="accent4"/>
                          </a:solidFill>
                          <a:latin typeface="+mn-lt"/>
                          <a:ea typeface="+mn-ea"/>
                          <a:cs typeface="+mn-cs"/>
                        </a:rPr>
                        <a:t>$118,154.63</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736713"/>
                  </a:ext>
                </a:extLst>
              </a:tr>
              <a:tr h="516207">
                <a:tc>
                  <a:txBody>
                    <a:bodyPr/>
                    <a:lstStyle/>
                    <a:p>
                      <a:pPr marL="0" algn="ctr" defTabSz="914400" rtl="0" eaLnBrk="1" latinLnBrk="0" hangingPunct="1"/>
                      <a:r>
                        <a:rPr lang="en-US" sz="1200" b="1" i="0" kern="1200" dirty="0">
                          <a:solidFill>
                            <a:schemeClr val="accent4"/>
                          </a:solidFill>
                          <a:latin typeface="+mn-lt"/>
                          <a:ea typeface="+mn-ea"/>
                          <a:cs typeface="+mn-cs"/>
                        </a:rPr>
                        <a:t>Professional Development for English Learners</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200" b="1" i="0" kern="1200" dirty="0">
                          <a:solidFill>
                            <a:schemeClr val="accent4"/>
                          </a:solidFill>
                          <a:latin typeface="+mn-lt"/>
                          <a:ea typeface="+mn-ea"/>
                          <a:cs typeface="+mn-cs"/>
                        </a:rPr>
                        <a:t>$2,000</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0748160"/>
                  </a:ext>
                </a:extLst>
              </a:tr>
              <a:tr h="516207">
                <a:tc>
                  <a:txBody>
                    <a:bodyPr/>
                    <a:lstStyle/>
                    <a:p>
                      <a:pPr marL="0" algn="ctr" defTabSz="914400" rtl="0" eaLnBrk="1" latinLnBrk="0" hangingPunct="1"/>
                      <a:r>
                        <a:rPr lang="en-US" sz="1200" b="1" i="0" kern="1200" dirty="0">
                          <a:solidFill>
                            <a:schemeClr val="accent4"/>
                          </a:solidFill>
                          <a:latin typeface="+mn-lt"/>
                          <a:ea typeface="+mn-ea"/>
                          <a:cs typeface="+mn-cs"/>
                        </a:rPr>
                        <a:t>Language Acquisition Team</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200" b="1" i="0" kern="1200" dirty="0">
                          <a:solidFill>
                            <a:schemeClr val="accent4"/>
                          </a:solidFill>
                          <a:latin typeface="+mn-lt"/>
                          <a:ea typeface="+mn-ea"/>
                          <a:cs typeface="+mn-cs"/>
                        </a:rPr>
                        <a:t>$2,000</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2231410"/>
                  </a:ext>
                </a:extLst>
              </a:tr>
              <a:tr h="516207">
                <a:tc>
                  <a:txBody>
                    <a:bodyPr/>
                    <a:lstStyle/>
                    <a:p>
                      <a:pPr marL="0" algn="ctr" defTabSz="914400" rtl="0" eaLnBrk="1" latinLnBrk="0" hangingPunct="1"/>
                      <a:r>
                        <a:rPr lang="en-US" sz="1200" b="1" i="0" kern="1200" dirty="0">
                          <a:solidFill>
                            <a:schemeClr val="accent4"/>
                          </a:solidFill>
                          <a:latin typeface="+mn-lt"/>
                          <a:ea typeface="+mn-ea"/>
                          <a:cs typeface="+mn-cs"/>
                        </a:rPr>
                        <a:t>PD on resilience and trauma informed practice</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200" b="1" i="0" kern="1200" dirty="0">
                          <a:solidFill>
                            <a:schemeClr val="accent4"/>
                          </a:solidFill>
                          <a:latin typeface="+mn-lt"/>
                          <a:ea typeface="+mn-ea"/>
                          <a:cs typeface="+mn-cs"/>
                        </a:rPr>
                        <a:t>$40,000</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156287"/>
                  </a:ext>
                </a:extLst>
              </a:tr>
              <a:tr h="516207">
                <a:tc>
                  <a:txBody>
                    <a:bodyPr/>
                    <a:lstStyle/>
                    <a:p>
                      <a:pPr marL="0" algn="ctr" defTabSz="914400" rtl="0" eaLnBrk="1" latinLnBrk="0" hangingPunct="1"/>
                      <a:r>
                        <a:rPr lang="en-US" sz="1200" b="1" i="0" kern="1200" dirty="0">
                          <a:solidFill>
                            <a:schemeClr val="accent4"/>
                          </a:solidFill>
                          <a:latin typeface="+mn-lt"/>
                          <a:ea typeface="+mn-ea"/>
                          <a:cs typeface="+mn-cs"/>
                        </a:rPr>
                        <a:t>Stipends for Summer Collaboration</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200" b="1" i="0" kern="1200" dirty="0">
                          <a:solidFill>
                            <a:schemeClr val="accent4"/>
                          </a:solidFill>
                          <a:latin typeface="+mn-lt"/>
                          <a:ea typeface="+mn-ea"/>
                          <a:cs typeface="+mn-cs"/>
                        </a:rPr>
                        <a:t>$26,500</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0673663"/>
                  </a:ext>
                </a:extLst>
              </a:tr>
              <a:tr h="516207">
                <a:tc>
                  <a:txBody>
                    <a:bodyPr/>
                    <a:lstStyle/>
                    <a:p>
                      <a:pPr marL="0" algn="ctr" defTabSz="914400" rtl="0" eaLnBrk="1" latinLnBrk="0" hangingPunct="1"/>
                      <a:r>
                        <a:rPr lang="en-US" sz="1200" b="1" i="0" kern="1200" dirty="0">
                          <a:solidFill>
                            <a:schemeClr val="accent4"/>
                          </a:solidFill>
                          <a:latin typeface="+mn-lt"/>
                          <a:ea typeface="+mn-ea"/>
                          <a:cs typeface="+mn-cs"/>
                        </a:rPr>
                        <a:t>Leadership Team</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200" b="1" i="0" kern="1200" dirty="0">
                          <a:solidFill>
                            <a:schemeClr val="accent4"/>
                          </a:solidFill>
                          <a:latin typeface="+mn-lt"/>
                          <a:ea typeface="+mn-ea"/>
                          <a:cs typeface="+mn-cs"/>
                        </a:rPr>
                        <a:t>$6,300</a:t>
                      </a:r>
                      <a:endParaRPr lang="ru-RU" sz="12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708071"/>
                  </a:ext>
                </a:extLst>
              </a:tr>
            </a:tbl>
          </a:graphicData>
        </a:graphic>
      </p:graphicFrame>
      <p:sp>
        <p:nvSpPr>
          <p:cNvPr id="10" name="Title 9">
            <a:extLst>
              <a:ext uri="{FF2B5EF4-FFF2-40B4-BE49-F238E27FC236}">
                <a16:creationId xmlns:a16="http://schemas.microsoft.com/office/drawing/2014/main" id="{99F93720-A028-4F7A-873D-1921D204C192}"/>
              </a:ext>
            </a:extLst>
          </p:cNvPr>
          <p:cNvSpPr>
            <a:spLocks noGrp="1"/>
          </p:cNvSpPr>
          <p:nvPr>
            <p:ph type="title"/>
          </p:nvPr>
        </p:nvSpPr>
        <p:spPr>
          <a:xfrm>
            <a:off x="124655" y="53569"/>
            <a:ext cx="11360800" cy="943200"/>
          </a:xfrm>
        </p:spPr>
        <p:txBody>
          <a:bodyPr>
            <a:normAutofit/>
          </a:bodyPr>
          <a:lstStyle/>
          <a:p>
            <a:r>
              <a:rPr lang="en-US" sz="3200" dirty="0"/>
              <a:t>LCAP GOAL 2 – FUNDED ACTION 22-23</a:t>
            </a:r>
          </a:p>
        </p:txBody>
      </p:sp>
    </p:spTree>
    <p:extLst>
      <p:ext uri="{BB962C8B-B14F-4D97-AF65-F5344CB8AC3E}">
        <p14:creationId xmlns:p14="http://schemas.microsoft.com/office/powerpoint/2010/main" val="1371445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LCAP Goal 3</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a:xfrm rot="720000">
            <a:off x="8616528" y="4115882"/>
            <a:ext cx="3874332" cy="642938"/>
          </a:xfrm>
        </p:spPr>
        <p:txBody>
          <a:bodyPr/>
          <a:lstStyle/>
          <a:p>
            <a:r>
              <a:rPr lang="en-US" dirty="0"/>
              <a:t>Social Emotional</a:t>
            </a:r>
            <a:endParaRPr lang="ru-RU" dirty="0"/>
          </a:p>
        </p:txBody>
      </p:sp>
      <p:sp>
        <p:nvSpPr>
          <p:cNvPr id="5" name="Picture Placeholder 4">
            <a:extLst>
              <a:ext uri="{FF2B5EF4-FFF2-40B4-BE49-F238E27FC236}">
                <a16:creationId xmlns:a16="http://schemas.microsoft.com/office/drawing/2014/main" id="{1D44E06C-4F3D-4C79-B21A-E62F1E6A5E43}"/>
              </a:ext>
            </a:extLst>
          </p:cNvPr>
          <p:cNvSpPr>
            <a:spLocks noGrp="1"/>
          </p:cNvSpPr>
          <p:nvPr>
            <p:ph type="pic" sz="quarter" idx="13"/>
          </p:nvPr>
        </p:nvSpPr>
        <p:spPr/>
      </p:sp>
      <p:sp>
        <p:nvSpPr>
          <p:cNvPr id="6" name="TextBox 5">
            <a:extLst>
              <a:ext uri="{FF2B5EF4-FFF2-40B4-BE49-F238E27FC236}">
                <a16:creationId xmlns:a16="http://schemas.microsoft.com/office/drawing/2014/main" id="{CF23B8C7-E49D-4A52-A39E-6973EE3828AD}"/>
              </a:ext>
            </a:extLst>
          </p:cNvPr>
          <p:cNvSpPr txBox="1"/>
          <p:nvPr/>
        </p:nvSpPr>
        <p:spPr>
          <a:xfrm rot="21092844">
            <a:off x="267316" y="1596489"/>
            <a:ext cx="5514721" cy="4247317"/>
          </a:xfrm>
          <a:prstGeom prst="rect">
            <a:avLst/>
          </a:prstGeom>
          <a:noFill/>
        </p:spPr>
        <p:txBody>
          <a:bodyPr wrap="square" rtlCol="0">
            <a:spAutoFit/>
          </a:bodyPr>
          <a:lstStyle/>
          <a:p>
            <a:r>
              <a:rPr lang="en-US" dirty="0">
                <a:solidFill>
                  <a:srgbClr val="080100"/>
                </a:solidFill>
              </a:rPr>
              <a:t>UPCS will provide a learning environment that fosters a sense of interconnectedness, belonging, safety, creativity and inclusiveness for students, teachers, and families. Supporting the whole child is a focus for UPCS. Students' social and emotional needs should be addressed proactively with supports in place for moments of crisis. Providing all students with opportunities to participate in enrichment classes focused on life skills, the arts, science and engineering, and other areas of student interests broadens students' experience quotient. This is especially significant for our SWD, ELL's, FY, and low socio-economic students. Connectedness also applies to the home-school connection and the impact it has on student success.</a:t>
            </a:r>
            <a:endParaRPr lang="en-US" sz="2000" dirty="0">
              <a:solidFill>
                <a:srgbClr val="080100"/>
              </a:solidFill>
            </a:endParaRPr>
          </a:p>
        </p:txBody>
      </p:sp>
    </p:spTree>
    <p:extLst>
      <p:ext uri="{BB962C8B-B14F-4D97-AF65-F5344CB8AC3E}">
        <p14:creationId xmlns:p14="http://schemas.microsoft.com/office/powerpoint/2010/main" val="235551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3 - Metrics</a:t>
            </a:r>
            <a:endParaRPr dirty="0"/>
          </a:p>
        </p:txBody>
      </p:sp>
      <p:graphicFrame>
        <p:nvGraphicFramePr>
          <p:cNvPr id="198" name="Google Shape;198;p30"/>
          <p:cNvGraphicFramePr/>
          <p:nvPr>
            <p:extLst>
              <p:ext uri="{D42A27DB-BD31-4B8C-83A1-F6EECF244321}">
                <p14:modId xmlns:p14="http://schemas.microsoft.com/office/powerpoint/2010/main" val="3177971019"/>
              </p:ext>
            </p:extLst>
          </p:nvPr>
        </p:nvGraphicFramePr>
        <p:xfrm>
          <a:off x="187036" y="1376584"/>
          <a:ext cx="11734836" cy="1764038"/>
        </p:xfrm>
        <a:graphic>
          <a:graphicData uri="http://schemas.openxmlformats.org/drawingml/2006/table">
            <a:tbl>
              <a:tblPr>
                <a:noFill/>
              </a:tblPr>
              <a:tblGrid>
                <a:gridCol w="2541160">
                  <a:extLst>
                    <a:ext uri="{9D8B030D-6E8A-4147-A177-3AD203B41FA5}">
                      <a16:colId xmlns:a16="http://schemas.microsoft.com/office/drawing/2014/main" val="20000"/>
                    </a:ext>
                  </a:extLst>
                </a:gridCol>
                <a:gridCol w="3073905">
                  <a:extLst>
                    <a:ext uri="{9D8B030D-6E8A-4147-A177-3AD203B41FA5}">
                      <a16:colId xmlns:a16="http://schemas.microsoft.com/office/drawing/2014/main" val="20001"/>
                    </a:ext>
                  </a:extLst>
                </a:gridCol>
                <a:gridCol w="3186062">
                  <a:extLst>
                    <a:ext uri="{9D8B030D-6E8A-4147-A177-3AD203B41FA5}">
                      <a16:colId xmlns:a16="http://schemas.microsoft.com/office/drawing/2014/main" val="20002"/>
                    </a:ext>
                  </a:extLst>
                </a:gridCol>
                <a:gridCol w="2933709">
                  <a:extLst>
                    <a:ext uri="{9D8B030D-6E8A-4147-A177-3AD203B41FA5}">
                      <a16:colId xmlns:a16="http://schemas.microsoft.com/office/drawing/2014/main" val="20003"/>
                    </a:ext>
                  </a:extLst>
                </a:gridCol>
              </a:tblGrid>
              <a:tr h="880158">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err="1"/>
                        <a:t>Stauts</a:t>
                      </a:r>
                      <a:endParaRPr sz="1800" b="1" dirty="0"/>
                    </a:p>
                  </a:txBody>
                  <a:tcPr marL="121900" marR="121900" marT="121900" marB="121900"/>
                </a:tc>
                <a:extLst>
                  <a:ext uri="{0D108BD9-81ED-4DB2-BD59-A6C34878D82A}">
                    <a16:rowId xmlns:a16="http://schemas.microsoft.com/office/drawing/2014/main" val="10000"/>
                  </a:ext>
                </a:extLst>
              </a:tr>
              <a:tr h="880740">
                <a:tc>
                  <a:txBody>
                    <a:bodyPr/>
                    <a:lstStyle/>
                    <a:p>
                      <a:pPr rtl="0"/>
                      <a:r>
                        <a:rPr lang="en-US" sz="1400" dirty="0">
                          <a:solidFill>
                            <a:srgbClr val="080100"/>
                          </a:solidFill>
                          <a:effectLst/>
                          <a:latin typeface="Arial Nova" panose="020B0504020202020204" pitchFamily="34" charset="0"/>
                        </a:rPr>
                        <a:t>SEL Screening Tool</a:t>
                      </a:r>
                    </a:p>
                  </a:txBody>
                  <a:tcPr/>
                </a:tc>
                <a:tc>
                  <a:txBody>
                    <a:bodyPr/>
                    <a:lstStyle/>
                    <a:p>
                      <a:pPr rtl="0"/>
                      <a:r>
                        <a:rPr lang="en-US" sz="1400" b="0" dirty="0">
                          <a:solidFill>
                            <a:srgbClr val="080100"/>
                          </a:solidFill>
                          <a:effectLst/>
                          <a:latin typeface="Arial Nova" panose="020B0504020202020204" pitchFamily="34" charset="0"/>
                        </a:rPr>
                        <a:t>As a screening tool there will be no baseline.</a:t>
                      </a:r>
                    </a:p>
                  </a:txBody>
                  <a:tcPr marL="121900" marR="121900" marT="121900" marB="1219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80100"/>
                          </a:solidFill>
                          <a:effectLst/>
                          <a:latin typeface="Arial Nova" panose="020B0504020202020204" pitchFamily="34" charset="0"/>
                        </a:rPr>
                        <a:t>Screening tool is given annually at the beginning of the year.</a:t>
                      </a:r>
                    </a:p>
                    <a:p>
                      <a:pPr rtl="0"/>
                      <a:endParaRPr lang="en-US" sz="1400" b="0" dirty="0">
                        <a:solidFill>
                          <a:srgbClr val="080100"/>
                        </a:solidFill>
                        <a:effectLst/>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Grades K and 1 completed the Walker Survey for all students in September 21.</a:t>
                      </a:r>
                    </a:p>
                  </a:txBody>
                  <a:tcPr marL="121900" marR="121900" marT="121900" marB="1219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194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9823-7A83-472B-9AF9-9EC861C56B0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1B9EF8B-C711-4EAA-ACD1-B2626114B9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3B8911-1233-4204-A224-870DEC596978}"/>
              </a:ext>
            </a:extLst>
          </p:cNvPr>
          <p:cNvSpPr>
            <a:spLocks noGrp="1"/>
          </p:cNvSpPr>
          <p:nvPr>
            <p:ph type="sldNum" idx="12"/>
          </p:nvPr>
        </p:nvSpPr>
        <p:spPr/>
        <p:txBody>
          <a:bodyPr/>
          <a:lstStyle/>
          <a:p>
            <a:pPr algn="r"/>
            <a:fld id="{00000000-1234-1234-1234-123412341234}" type="slidenum">
              <a:rPr lang="en" smtClean="0"/>
              <a:pPr algn="r"/>
              <a:t>3</a:t>
            </a:fld>
            <a:endParaRPr lang="en"/>
          </a:p>
        </p:txBody>
      </p:sp>
      <p:pic>
        <p:nvPicPr>
          <p:cNvPr id="5" name="Picture 4">
            <a:extLst>
              <a:ext uri="{FF2B5EF4-FFF2-40B4-BE49-F238E27FC236}">
                <a16:creationId xmlns:a16="http://schemas.microsoft.com/office/drawing/2014/main" id="{23E856F0-521C-4EED-90AD-A9773BBE5597}"/>
              </a:ext>
            </a:extLst>
          </p:cNvPr>
          <p:cNvPicPr>
            <a:picLocks noChangeAspect="1"/>
          </p:cNvPicPr>
          <p:nvPr/>
        </p:nvPicPr>
        <p:blipFill>
          <a:blip r:embed="rId2"/>
          <a:stretch>
            <a:fillRect/>
          </a:stretch>
        </p:blipFill>
        <p:spPr>
          <a:xfrm>
            <a:off x="85725" y="0"/>
            <a:ext cx="11942486" cy="6858000"/>
          </a:xfrm>
          <a:prstGeom prst="rect">
            <a:avLst/>
          </a:prstGeom>
        </p:spPr>
      </p:pic>
    </p:spTree>
    <p:extLst>
      <p:ext uri="{BB962C8B-B14F-4D97-AF65-F5344CB8AC3E}">
        <p14:creationId xmlns:p14="http://schemas.microsoft.com/office/powerpoint/2010/main" val="1568508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3 - Metrics</a:t>
            </a:r>
            <a:endParaRPr dirty="0"/>
          </a:p>
        </p:txBody>
      </p:sp>
      <p:graphicFrame>
        <p:nvGraphicFramePr>
          <p:cNvPr id="198" name="Google Shape;198;p30"/>
          <p:cNvGraphicFramePr/>
          <p:nvPr>
            <p:extLst>
              <p:ext uri="{D42A27DB-BD31-4B8C-83A1-F6EECF244321}">
                <p14:modId xmlns:p14="http://schemas.microsoft.com/office/powerpoint/2010/main" val="3868351730"/>
              </p:ext>
            </p:extLst>
          </p:nvPr>
        </p:nvGraphicFramePr>
        <p:xfrm>
          <a:off x="187036" y="705464"/>
          <a:ext cx="11734836" cy="6034960"/>
        </p:xfrm>
        <a:graphic>
          <a:graphicData uri="http://schemas.openxmlformats.org/drawingml/2006/table">
            <a:tbl>
              <a:tblPr>
                <a:noFill/>
              </a:tblPr>
              <a:tblGrid>
                <a:gridCol w="1394114">
                  <a:extLst>
                    <a:ext uri="{9D8B030D-6E8A-4147-A177-3AD203B41FA5}">
                      <a16:colId xmlns:a16="http://schemas.microsoft.com/office/drawing/2014/main" val="20000"/>
                    </a:ext>
                  </a:extLst>
                </a:gridCol>
                <a:gridCol w="4676775">
                  <a:extLst>
                    <a:ext uri="{9D8B030D-6E8A-4147-A177-3AD203B41FA5}">
                      <a16:colId xmlns:a16="http://schemas.microsoft.com/office/drawing/2014/main" val="20001"/>
                    </a:ext>
                  </a:extLst>
                </a:gridCol>
                <a:gridCol w="1504950">
                  <a:extLst>
                    <a:ext uri="{9D8B030D-6E8A-4147-A177-3AD203B41FA5}">
                      <a16:colId xmlns:a16="http://schemas.microsoft.com/office/drawing/2014/main" val="20002"/>
                    </a:ext>
                  </a:extLst>
                </a:gridCol>
                <a:gridCol w="4158997">
                  <a:extLst>
                    <a:ext uri="{9D8B030D-6E8A-4147-A177-3AD203B41FA5}">
                      <a16:colId xmlns:a16="http://schemas.microsoft.com/office/drawing/2014/main" val="20003"/>
                    </a:ext>
                  </a:extLst>
                </a:gridCol>
              </a:tblGrid>
              <a:tr h="644129">
                <a:tc>
                  <a:txBody>
                    <a:bodyPr/>
                    <a:lstStyle/>
                    <a:p>
                      <a:pPr marL="0" lvl="0" indent="0" algn="ctr" rtl="0">
                        <a:spcBef>
                          <a:spcPts val="0"/>
                        </a:spcBef>
                        <a:spcAft>
                          <a:spcPts val="0"/>
                        </a:spcAft>
                        <a:buNone/>
                      </a:pPr>
                      <a:r>
                        <a:rPr lang="en" sz="1400" b="1" dirty="0"/>
                        <a:t>Metric</a:t>
                      </a:r>
                      <a:endParaRPr sz="1400" b="1" dirty="0"/>
                    </a:p>
                  </a:txBody>
                  <a:tcPr marL="121900" marR="121900" marT="121900" marB="121900"/>
                </a:tc>
                <a:tc>
                  <a:txBody>
                    <a:bodyPr/>
                    <a:lstStyle/>
                    <a:p>
                      <a:pPr marL="0" lvl="0" indent="0" algn="ctr" rtl="0">
                        <a:spcBef>
                          <a:spcPts val="0"/>
                        </a:spcBef>
                        <a:spcAft>
                          <a:spcPts val="0"/>
                        </a:spcAft>
                        <a:buNone/>
                      </a:pPr>
                      <a:r>
                        <a:rPr lang="en-US" sz="1400" b="1" dirty="0"/>
                        <a:t>Baseline</a:t>
                      </a:r>
                      <a:endParaRPr sz="1400" b="1" dirty="0"/>
                    </a:p>
                  </a:txBody>
                  <a:tcPr marL="121900" marR="121900" marT="121900" marB="121900"/>
                </a:tc>
                <a:tc>
                  <a:txBody>
                    <a:bodyPr/>
                    <a:lstStyle/>
                    <a:p>
                      <a:pPr marL="0" lvl="0" indent="0" algn="ctr" rtl="0">
                        <a:spcBef>
                          <a:spcPts val="0"/>
                        </a:spcBef>
                        <a:spcAft>
                          <a:spcPts val="0"/>
                        </a:spcAft>
                        <a:buNone/>
                      </a:pPr>
                      <a:r>
                        <a:rPr lang="en" sz="1400" b="1" dirty="0"/>
                        <a:t>Desired Outco</a:t>
                      </a:r>
                      <a:r>
                        <a:rPr lang="en-US" sz="1400" b="1" dirty="0"/>
                        <a:t>me</a:t>
                      </a:r>
                      <a:r>
                        <a:rPr lang="en" sz="1400" b="1" dirty="0"/>
                        <a:t> 23-24</a:t>
                      </a:r>
                      <a:endParaRPr sz="1400" b="1" dirty="0"/>
                    </a:p>
                  </a:txBody>
                  <a:tcPr marL="121900" marR="121900" marT="121900" marB="121900"/>
                </a:tc>
                <a:tc>
                  <a:txBody>
                    <a:bodyPr/>
                    <a:lstStyle/>
                    <a:p>
                      <a:pPr marL="0" lvl="0" indent="0" algn="ctr" rtl="0">
                        <a:spcBef>
                          <a:spcPts val="0"/>
                        </a:spcBef>
                        <a:spcAft>
                          <a:spcPts val="0"/>
                        </a:spcAft>
                        <a:buNone/>
                      </a:pPr>
                      <a:r>
                        <a:rPr lang="en-US" sz="1400" b="1" dirty="0"/>
                        <a:t>Status</a:t>
                      </a:r>
                      <a:endParaRPr sz="1400" b="1" dirty="0"/>
                    </a:p>
                  </a:txBody>
                  <a:tcPr marL="121900" marR="121900" marT="121900" marB="121900"/>
                </a:tc>
                <a:extLst>
                  <a:ext uri="{0D108BD9-81ED-4DB2-BD59-A6C34878D82A}">
                    <a16:rowId xmlns:a16="http://schemas.microsoft.com/office/drawing/2014/main" val="10000"/>
                  </a:ext>
                </a:extLst>
              </a:tr>
              <a:tr h="5150672">
                <a:tc>
                  <a:txBody>
                    <a:bodyPr/>
                    <a:lstStyle/>
                    <a:p>
                      <a:pPr rtl="0"/>
                      <a:r>
                        <a:rPr lang="en-US" sz="1400" dirty="0">
                          <a:solidFill>
                            <a:srgbClr val="080100"/>
                          </a:solidFill>
                          <a:effectLst/>
                          <a:latin typeface="Arial Nova" panose="020B0504020202020204" pitchFamily="34" charset="0"/>
                        </a:rPr>
                        <a:t>Student Climate Survey</a:t>
                      </a:r>
                    </a:p>
                  </a:txBody>
                  <a:tcPr/>
                </a:tc>
                <a:tc>
                  <a:txBody>
                    <a:bodyPr/>
                    <a:lstStyle/>
                    <a:p>
                      <a:pPr rtl="0"/>
                      <a:r>
                        <a:rPr lang="en-US" sz="600" dirty="0">
                          <a:solidFill>
                            <a:srgbClr val="080100"/>
                          </a:solidFill>
                          <a:effectLst/>
                          <a:latin typeface="Arial Nova" panose="020B0504020202020204" pitchFamily="34" charset="0"/>
                        </a:rPr>
                        <a:t>2022 Baseline</a:t>
                      </a:r>
                    </a:p>
                    <a:p>
                      <a:pPr rtl="0"/>
                      <a:r>
                        <a:rPr lang="en-US" sz="600" dirty="0">
                          <a:solidFill>
                            <a:srgbClr val="080100"/>
                          </a:solidFill>
                          <a:effectLst/>
                          <a:latin typeface="Arial Nova" panose="020B0504020202020204" pitchFamily="34" charset="0"/>
                        </a:rPr>
                        <a:t>Grades 6-8</a:t>
                      </a:r>
                    </a:p>
                    <a:p>
                      <a:pPr rtl="0"/>
                      <a:r>
                        <a:rPr lang="en-US" sz="600" dirty="0">
                          <a:solidFill>
                            <a:srgbClr val="080100"/>
                          </a:solidFill>
                          <a:effectLst/>
                          <a:latin typeface="Arial Nova" panose="020B0504020202020204" pitchFamily="34" charset="0"/>
                        </a:rPr>
                        <a:t>Enjoy School Most of the time:</a:t>
                      </a:r>
                    </a:p>
                    <a:p>
                      <a:pPr rtl="0"/>
                      <a:r>
                        <a:rPr lang="en-US" sz="600" dirty="0">
                          <a:solidFill>
                            <a:srgbClr val="080100"/>
                          </a:solidFill>
                          <a:effectLst/>
                          <a:latin typeface="Arial Nova" panose="020B0504020202020204" pitchFamily="34" charset="0"/>
                        </a:rPr>
                        <a:t>Low Income 49%</a:t>
                      </a:r>
                    </a:p>
                    <a:p>
                      <a:pPr rtl="0"/>
                      <a:r>
                        <a:rPr lang="en-US" sz="600" dirty="0">
                          <a:solidFill>
                            <a:srgbClr val="080100"/>
                          </a:solidFill>
                          <a:effectLst/>
                          <a:latin typeface="Arial Nova" panose="020B0504020202020204" pitchFamily="34" charset="0"/>
                        </a:rPr>
                        <a:t>English Learners 73%</a:t>
                      </a:r>
                    </a:p>
                    <a:p>
                      <a:pPr rtl="0"/>
                      <a:r>
                        <a:rPr lang="en-US" sz="600" dirty="0">
                          <a:solidFill>
                            <a:srgbClr val="080100"/>
                          </a:solidFill>
                          <a:effectLst/>
                          <a:latin typeface="Arial Nova" panose="020B0504020202020204" pitchFamily="34" charset="0"/>
                        </a:rPr>
                        <a:t>Special Education 54%</a:t>
                      </a:r>
                    </a:p>
                    <a:p>
                      <a:pPr rtl="0"/>
                      <a:endParaRPr lang="en-US" sz="600" dirty="0">
                        <a:solidFill>
                          <a:srgbClr val="080100"/>
                        </a:solidFill>
                        <a:effectLst/>
                        <a:latin typeface="Arial Nova" panose="020B0504020202020204" pitchFamily="34" charset="0"/>
                      </a:endParaRPr>
                    </a:p>
                    <a:p>
                      <a:pPr rtl="0"/>
                      <a:r>
                        <a:rPr lang="en-US" sz="600" dirty="0">
                          <a:solidFill>
                            <a:srgbClr val="080100"/>
                          </a:solidFill>
                          <a:effectLst/>
                          <a:latin typeface="Arial Nova" panose="020B0504020202020204" pitchFamily="34" charset="0"/>
                        </a:rPr>
                        <a:t>My teachers expectations make me want to do my best.</a:t>
                      </a:r>
                    </a:p>
                    <a:p>
                      <a:pPr rtl="0"/>
                      <a:r>
                        <a:rPr lang="en-US" sz="600" dirty="0">
                          <a:solidFill>
                            <a:srgbClr val="080100"/>
                          </a:solidFill>
                          <a:effectLst/>
                          <a:latin typeface="Arial Nova" panose="020B0504020202020204" pitchFamily="34" charset="0"/>
                        </a:rPr>
                        <a:t>Low Income 64%</a:t>
                      </a:r>
                    </a:p>
                    <a:p>
                      <a:pPr rtl="0"/>
                      <a:r>
                        <a:rPr lang="en-US" sz="600" dirty="0">
                          <a:solidFill>
                            <a:srgbClr val="080100"/>
                          </a:solidFill>
                          <a:effectLst/>
                          <a:latin typeface="Arial Nova" panose="020B0504020202020204" pitchFamily="34" charset="0"/>
                        </a:rPr>
                        <a:t>English Learners 80%</a:t>
                      </a:r>
                    </a:p>
                    <a:p>
                      <a:pPr rtl="0"/>
                      <a:r>
                        <a:rPr lang="en-US" sz="600" dirty="0">
                          <a:solidFill>
                            <a:srgbClr val="080100"/>
                          </a:solidFill>
                          <a:effectLst/>
                          <a:latin typeface="Arial Nova" panose="020B0504020202020204" pitchFamily="34" charset="0"/>
                        </a:rPr>
                        <a:t>Special Education 72%</a:t>
                      </a:r>
                    </a:p>
                    <a:p>
                      <a:pPr rtl="0"/>
                      <a:endParaRPr lang="en-US" sz="600" dirty="0">
                        <a:solidFill>
                          <a:srgbClr val="080100"/>
                        </a:solidFill>
                        <a:effectLst/>
                        <a:latin typeface="Arial Nova" panose="020B0504020202020204" pitchFamily="34" charset="0"/>
                      </a:endParaRPr>
                    </a:p>
                    <a:p>
                      <a:pPr rtl="0"/>
                      <a:r>
                        <a:rPr lang="en-US" sz="600" dirty="0">
                          <a:solidFill>
                            <a:srgbClr val="080100"/>
                          </a:solidFill>
                          <a:effectLst/>
                          <a:latin typeface="Arial Nova" panose="020B0504020202020204" pitchFamily="34" charset="0"/>
                        </a:rPr>
                        <a:t>The work that I do for my classes makes me really think.</a:t>
                      </a:r>
                    </a:p>
                    <a:p>
                      <a:pPr rtl="0"/>
                      <a:r>
                        <a:rPr lang="en-US" sz="600" dirty="0">
                          <a:solidFill>
                            <a:srgbClr val="080100"/>
                          </a:solidFill>
                          <a:effectLst/>
                          <a:latin typeface="Arial Nova" panose="020B0504020202020204" pitchFamily="34" charset="0"/>
                        </a:rPr>
                        <a:t>Low Income 64%</a:t>
                      </a:r>
                    </a:p>
                    <a:p>
                      <a:pPr rtl="0"/>
                      <a:r>
                        <a:rPr lang="en-US" sz="600" dirty="0">
                          <a:solidFill>
                            <a:srgbClr val="080100"/>
                          </a:solidFill>
                          <a:effectLst/>
                          <a:latin typeface="Arial Nova" panose="020B0504020202020204" pitchFamily="34" charset="0"/>
                        </a:rPr>
                        <a:t>English Learners 85%</a:t>
                      </a:r>
                    </a:p>
                    <a:p>
                      <a:pPr rtl="0"/>
                      <a:r>
                        <a:rPr lang="en-US" sz="600" dirty="0">
                          <a:solidFill>
                            <a:srgbClr val="080100"/>
                          </a:solidFill>
                          <a:effectLst/>
                          <a:latin typeface="Arial Nova" panose="020B0504020202020204" pitchFamily="34" charset="0"/>
                        </a:rPr>
                        <a:t>Special Education 61%</a:t>
                      </a:r>
                    </a:p>
                    <a:p>
                      <a:pPr rtl="0"/>
                      <a:endParaRPr lang="en-US" sz="600" dirty="0">
                        <a:solidFill>
                          <a:srgbClr val="080100"/>
                        </a:solidFill>
                        <a:effectLst/>
                        <a:latin typeface="Arial Nova" panose="020B0504020202020204" pitchFamily="34" charset="0"/>
                      </a:endParaRPr>
                    </a:p>
                    <a:p>
                      <a:pPr rtl="0"/>
                      <a:r>
                        <a:rPr lang="en-US" sz="600" dirty="0">
                          <a:solidFill>
                            <a:srgbClr val="080100"/>
                          </a:solidFill>
                          <a:effectLst/>
                          <a:latin typeface="Arial Nova" panose="020B0504020202020204" pitchFamily="34" charset="0"/>
                        </a:rPr>
                        <a:t>My teachers explain things in a way I can understand</a:t>
                      </a:r>
                    </a:p>
                    <a:p>
                      <a:pPr rtl="0"/>
                      <a:r>
                        <a:rPr lang="en-US" sz="600" dirty="0">
                          <a:solidFill>
                            <a:srgbClr val="080100"/>
                          </a:solidFill>
                          <a:effectLst/>
                          <a:latin typeface="Arial Nova" panose="020B0504020202020204" pitchFamily="34" charset="0"/>
                        </a:rPr>
                        <a:t>Low Income 67%</a:t>
                      </a:r>
                    </a:p>
                    <a:p>
                      <a:pPr rtl="0"/>
                      <a:r>
                        <a:rPr lang="en-US" sz="600" dirty="0">
                          <a:solidFill>
                            <a:srgbClr val="080100"/>
                          </a:solidFill>
                          <a:effectLst/>
                          <a:latin typeface="Arial Nova" panose="020B0504020202020204" pitchFamily="34" charset="0"/>
                        </a:rPr>
                        <a:t>English Learners 74%</a:t>
                      </a:r>
                    </a:p>
                    <a:p>
                      <a:pPr rtl="0"/>
                      <a:r>
                        <a:rPr lang="en-US" sz="600" dirty="0">
                          <a:solidFill>
                            <a:srgbClr val="080100"/>
                          </a:solidFill>
                          <a:effectLst/>
                          <a:latin typeface="Arial Nova" panose="020B0504020202020204" pitchFamily="34" charset="0"/>
                        </a:rPr>
                        <a:t>Special Education 71%</a:t>
                      </a:r>
                    </a:p>
                    <a:p>
                      <a:pPr rtl="0"/>
                      <a:endParaRPr lang="en-US" sz="600" dirty="0">
                        <a:solidFill>
                          <a:srgbClr val="080100"/>
                        </a:solidFill>
                        <a:effectLst/>
                        <a:latin typeface="Arial Nova" panose="020B0504020202020204" pitchFamily="34" charset="0"/>
                      </a:endParaRPr>
                    </a:p>
                    <a:p>
                      <a:pPr rtl="0"/>
                      <a:r>
                        <a:rPr lang="en-US" sz="600" dirty="0">
                          <a:solidFill>
                            <a:srgbClr val="080100"/>
                          </a:solidFill>
                          <a:effectLst/>
                          <a:latin typeface="Arial Nova" panose="020B0504020202020204" pitchFamily="34" charset="0"/>
                        </a:rPr>
                        <a:t>My teachers give me assignments that really help me learn</a:t>
                      </a:r>
                    </a:p>
                    <a:p>
                      <a:pPr rtl="0"/>
                      <a:r>
                        <a:rPr lang="en-US" sz="600" dirty="0">
                          <a:solidFill>
                            <a:srgbClr val="080100"/>
                          </a:solidFill>
                          <a:effectLst/>
                          <a:latin typeface="Arial Nova" panose="020B0504020202020204" pitchFamily="34" charset="0"/>
                        </a:rPr>
                        <a:t>Low Income 57%</a:t>
                      </a:r>
                    </a:p>
                    <a:p>
                      <a:pPr rtl="0"/>
                      <a:r>
                        <a:rPr lang="en-US" sz="600" dirty="0">
                          <a:solidFill>
                            <a:srgbClr val="080100"/>
                          </a:solidFill>
                          <a:effectLst/>
                          <a:latin typeface="Arial Nova" panose="020B0504020202020204" pitchFamily="34" charset="0"/>
                        </a:rPr>
                        <a:t>English Learners 72%</a:t>
                      </a:r>
                    </a:p>
                    <a:p>
                      <a:pPr rtl="0"/>
                      <a:r>
                        <a:rPr lang="en-US" sz="600" dirty="0">
                          <a:solidFill>
                            <a:srgbClr val="080100"/>
                          </a:solidFill>
                          <a:effectLst/>
                          <a:latin typeface="Arial Nova" panose="020B0504020202020204" pitchFamily="34" charset="0"/>
                        </a:rPr>
                        <a:t>Special Education 54%</a:t>
                      </a:r>
                    </a:p>
                    <a:p>
                      <a:pPr rtl="0"/>
                      <a:endParaRPr lang="en-US" sz="600" dirty="0">
                        <a:solidFill>
                          <a:srgbClr val="080100"/>
                        </a:solidFill>
                        <a:effectLst/>
                        <a:latin typeface="Arial Nova" panose="020B0504020202020204" pitchFamily="34" charset="0"/>
                      </a:endParaRPr>
                    </a:p>
                    <a:p>
                      <a:pPr rtl="0"/>
                      <a:r>
                        <a:rPr lang="en-US" sz="600" dirty="0">
                          <a:solidFill>
                            <a:srgbClr val="080100"/>
                          </a:solidFill>
                          <a:effectLst/>
                          <a:latin typeface="Arial Nova" panose="020B0504020202020204" pitchFamily="34" charset="0"/>
                        </a:rPr>
                        <a:t>I feel like I will be ready for High School</a:t>
                      </a:r>
                    </a:p>
                    <a:p>
                      <a:pPr rtl="0"/>
                      <a:r>
                        <a:rPr lang="en-US" sz="600" dirty="0">
                          <a:solidFill>
                            <a:srgbClr val="080100"/>
                          </a:solidFill>
                          <a:effectLst/>
                          <a:latin typeface="Arial Nova" panose="020B0504020202020204" pitchFamily="34" charset="0"/>
                        </a:rPr>
                        <a:t>Low Income 50%</a:t>
                      </a:r>
                    </a:p>
                    <a:p>
                      <a:pPr rtl="0"/>
                      <a:r>
                        <a:rPr lang="en-US" sz="600" dirty="0">
                          <a:solidFill>
                            <a:srgbClr val="080100"/>
                          </a:solidFill>
                          <a:effectLst/>
                          <a:latin typeface="Arial Nova" panose="020B0504020202020204" pitchFamily="34" charset="0"/>
                        </a:rPr>
                        <a:t>English Learners 65%</a:t>
                      </a:r>
                    </a:p>
                    <a:p>
                      <a:pPr rtl="0"/>
                      <a:r>
                        <a:rPr lang="en-US" sz="600" dirty="0">
                          <a:solidFill>
                            <a:srgbClr val="080100"/>
                          </a:solidFill>
                          <a:effectLst/>
                          <a:latin typeface="Arial Nova" panose="020B0504020202020204" pitchFamily="34" charset="0"/>
                        </a:rPr>
                        <a:t>Special Education 57%</a:t>
                      </a:r>
                    </a:p>
                    <a:p>
                      <a:pPr rtl="0"/>
                      <a:endParaRPr lang="en-US" sz="600" dirty="0">
                        <a:solidFill>
                          <a:srgbClr val="080100"/>
                        </a:solidFill>
                        <a:effectLst/>
                        <a:latin typeface="Arial Nova" panose="020B0504020202020204" pitchFamily="34" charset="0"/>
                      </a:endParaRPr>
                    </a:p>
                    <a:p>
                      <a:pPr rtl="0"/>
                      <a:r>
                        <a:rPr lang="en-US" sz="600" dirty="0">
                          <a:solidFill>
                            <a:srgbClr val="080100"/>
                          </a:solidFill>
                          <a:effectLst/>
                          <a:latin typeface="Arial Nova" panose="020B0504020202020204" pitchFamily="34" charset="0"/>
                        </a:rPr>
                        <a:t>Do you want to go to college?</a:t>
                      </a:r>
                    </a:p>
                    <a:p>
                      <a:pPr rtl="0"/>
                      <a:r>
                        <a:rPr lang="en-US" sz="600" dirty="0">
                          <a:solidFill>
                            <a:srgbClr val="080100"/>
                          </a:solidFill>
                          <a:effectLst/>
                          <a:latin typeface="Arial Nova" panose="020B0504020202020204" pitchFamily="34" charset="0"/>
                        </a:rPr>
                        <a:t>Low Income 69%</a:t>
                      </a:r>
                    </a:p>
                    <a:p>
                      <a:pPr rtl="0"/>
                      <a:r>
                        <a:rPr lang="en-US" sz="600" dirty="0">
                          <a:solidFill>
                            <a:srgbClr val="080100"/>
                          </a:solidFill>
                          <a:effectLst/>
                          <a:latin typeface="Arial Nova" panose="020B0504020202020204" pitchFamily="34" charset="0"/>
                        </a:rPr>
                        <a:t>English Learners 65%</a:t>
                      </a:r>
                    </a:p>
                    <a:p>
                      <a:pPr rtl="0"/>
                      <a:r>
                        <a:rPr lang="en-US" sz="600" dirty="0">
                          <a:solidFill>
                            <a:srgbClr val="080100"/>
                          </a:solidFill>
                          <a:effectLst/>
                          <a:latin typeface="Arial Nova" panose="020B0504020202020204" pitchFamily="34" charset="0"/>
                        </a:rPr>
                        <a:t>Special Education 73%</a:t>
                      </a:r>
                    </a:p>
                    <a:p>
                      <a:pPr rtl="0"/>
                      <a:endParaRPr lang="en-US" sz="600" dirty="0">
                        <a:solidFill>
                          <a:srgbClr val="080100"/>
                        </a:solidFill>
                        <a:effectLst/>
                        <a:latin typeface="Arial Nova" panose="020B0504020202020204" pitchFamily="34" charset="0"/>
                      </a:endParaRPr>
                    </a:p>
                    <a:p>
                      <a:pPr rtl="0"/>
                      <a:r>
                        <a:rPr lang="en-US" sz="600" dirty="0">
                          <a:solidFill>
                            <a:srgbClr val="080100"/>
                          </a:solidFill>
                          <a:effectLst/>
                          <a:latin typeface="Arial Nova" panose="020B0504020202020204" pitchFamily="34" charset="0"/>
                        </a:rPr>
                        <a:t>I feel like a part of the school community</a:t>
                      </a:r>
                    </a:p>
                    <a:p>
                      <a:pPr rtl="0"/>
                      <a:r>
                        <a:rPr lang="en-US" sz="600" dirty="0">
                          <a:solidFill>
                            <a:srgbClr val="080100"/>
                          </a:solidFill>
                          <a:effectLst/>
                          <a:latin typeface="Arial Nova" panose="020B0504020202020204" pitchFamily="34" charset="0"/>
                        </a:rPr>
                        <a:t>Low Income 62%</a:t>
                      </a:r>
                    </a:p>
                    <a:p>
                      <a:pPr rtl="0"/>
                      <a:r>
                        <a:rPr lang="en-US" sz="600" dirty="0">
                          <a:solidFill>
                            <a:srgbClr val="080100"/>
                          </a:solidFill>
                          <a:effectLst/>
                          <a:latin typeface="Arial Nova" panose="020B0504020202020204" pitchFamily="34" charset="0"/>
                        </a:rPr>
                        <a:t>English Learners 74%</a:t>
                      </a:r>
                    </a:p>
                    <a:p>
                      <a:pPr rtl="0"/>
                      <a:r>
                        <a:rPr lang="en-US" sz="600" dirty="0">
                          <a:solidFill>
                            <a:srgbClr val="080100"/>
                          </a:solidFill>
                          <a:effectLst/>
                          <a:latin typeface="Arial Nova" panose="020B0504020202020204" pitchFamily="34" charset="0"/>
                        </a:rPr>
                        <a:t>Special Education 69%</a:t>
                      </a:r>
                    </a:p>
                    <a:p>
                      <a:pPr rtl="0"/>
                      <a:endParaRPr lang="en-US" sz="600" dirty="0">
                        <a:solidFill>
                          <a:srgbClr val="080100"/>
                        </a:solidFill>
                        <a:effectLst/>
                        <a:latin typeface="Arial Nova" panose="020B0504020202020204" pitchFamily="34" charset="0"/>
                      </a:endParaRPr>
                    </a:p>
                    <a:p>
                      <a:pPr rtl="0"/>
                      <a:r>
                        <a:rPr lang="en-US" sz="600" dirty="0">
                          <a:solidFill>
                            <a:srgbClr val="080100"/>
                          </a:solidFill>
                          <a:effectLst/>
                          <a:latin typeface="Arial Nova" panose="020B0504020202020204" pitchFamily="34" charset="0"/>
                        </a:rPr>
                        <a:t>During this school year, have other students bullied or harassed you?</a:t>
                      </a:r>
                    </a:p>
                    <a:p>
                      <a:pPr rtl="0"/>
                      <a:r>
                        <a:rPr lang="en-US" sz="600" dirty="0">
                          <a:solidFill>
                            <a:srgbClr val="080100"/>
                          </a:solidFill>
                          <a:effectLst/>
                          <a:latin typeface="Arial Nova" panose="020B0504020202020204" pitchFamily="34" charset="0"/>
                        </a:rPr>
                        <a:t>Low Income 18%</a:t>
                      </a:r>
                    </a:p>
                    <a:p>
                      <a:pPr rtl="0"/>
                      <a:r>
                        <a:rPr lang="en-US" sz="600" dirty="0">
                          <a:solidFill>
                            <a:srgbClr val="080100"/>
                          </a:solidFill>
                          <a:effectLst/>
                          <a:latin typeface="Arial Nova" panose="020B0504020202020204" pitchFamily="34" charset="0"/>
                        </a:rPr>
                        <a:t>English Learners 9%</a:t>
                      </a:r>
                    </a:p>
                    <a:p>
                      <a:pPr rtl="0"/>
                      <a:r>
                        <a:rPr lang="en-US" sz="600" dirty="0">
                          <a:solidFill>
                            <a:srgbClr val="080100"/>
                          </a:solidFill>
                          <a:effectLst/>
                          <a:latin typeface="Arial Nova" panose="020B0504020202020204" pitchFamily="34" charset="0"/>
                        </a:rPr>
                        <a:t>Special Education 17%</a:t>
                      </a:r>
                    </a:p>
                    <a:p>
                      <a:pPr rtl="0"/>
                      <a:endParaRPr lang="en-US" sz="600" dirty="0">
                        <a:solidFill>
                          <a:srgbClr val="080100"/>
                        </a:solidFill>
                        <a:effectLst/>
                        <a:latin typeface="Arial Nova" panose="020B0504020202020204" pitchFamily="34" charset="0"/>
                      </a:endParaRPr>
                    </a:p>
                    <a:p>
                      <a:pPr rtl="0"/>
                      <a:r>
                        <a:rPr lang="en-US" sz="600" dirty="0">
                          <a:solidFill>
                            <a:srgbClr val="080100"/>
                          </a:solidFill>
                          <a:effectLst/>
                          <a:latin typeface="Arial Nova" panose="020B0504020202020204" pitchFamily="34" charset="0"/>
                        </a:rPr>
                        <a:t>In my school there is at least one adult who would be willing to help me with a personal problem</a:t>
                      </a:r>
                    </a:p>
                    <a:p>
                      <a:pPr rtl="0"/>
                      <a:r>
                        <a:rPr lang="en-US" sz="600" dirty="0">
                          <a:solidFill>
                            <a:srgbClr val="080100"/>
                          </a:solidFill>
                          <a:effectLst/>
                          <a:latin typeface="Arial Nova" panose="020B0504020202020204" pitchFamily="34" charset="0"/>
                        </a:rPr>
                        <a:t>Low Income 48%</a:t>
                      </a:r>
                    </a:p>
                    <a:p>
                      <a:pPr rtl="0"/>
                      <a:r>
                        <a:rPr lang="en-US" sz="600" dirty="0">
                          <a:solidFill>
                            <a:srgbClr val="080100"/>
                          </a:solidFill>
                          <a:effectLst/>
                          <a:latin typeface="Arial Nova" panose="020B0504020202020204" pitchFamily="34" charset="0"/>
                        </a:rPr>
                        <a:t>English Learners 47%</a:t>
                      </a:r>
                    </a:p>
                    <a:p>
                      <a:pPr rtl="0"/>
                      <a:r>
                        <a:rPr lang="en-US" sz="600" dirty="0">
                          <a:solidFill>
                            <a:srgbClr val="080100"/>
                          </a:solidFill>
                          <a:effectLst/>
                          <a:latin typeface="Arial Nova" panose="020B0504020202020204" pitchFamily="34" charset="0"/>
                        </a:rPr>
                        <a:t>Special Education 40%</a:t>
                      </a:r>
                    </a:p>
                    <a:p>
                      <a:pPr rtl="0"/>
                      <a:endParaRPr lang="en-US" sz="600" dirty="0">
                        <a:solidFill>
                          <a:srgbClr val="080100"/>
                        </a:solidFill>
                        <a:effectLst/>
                        <a:latin typeface="Arial Nova" panose="020B0504020202020204" pitchFamily="34" charset="0"/>
                      </a:endParaRPr>
                    </a:p>
                    <a:p>
                      <a:pPr rtl="0"/>
                      <a:r>
                        <a:rPr lang="en-US" sz="600" dirty="0">
                          <a:solidFill>
                            <a:srgbClr val="080100"/>
                          </a:solidFill>
                          <a:effectLst/>
                          <a:latin typeface="Arial Nova" panose="020B0504020202020204" pitchFamily="34" charset="0"/>
                        </a:rPr>
                        <a:t>When I'm feeling upset, stressed, or having problems, there is an adult from school who I can talk to about it</a:t>
                      </a:r>
                    </a:p>
                    <a:p>
                      <a:pPr rtl="0"/>
                      <a:r>
                        <a:rPr lang="en-US" sz="600" dirty="0">
                          <a:solidFill>
                            <a:srgbClr val="080100"/>
                          </a:solidFill>
                          <a:effectLst/>
                          <a:latin typeface="Arial Nova" panose="020B0504020202020204" pitchFamily="34" charset="0"/>
                        </a:rPr>
                        <a:t>Low Income  45%</a:t>
                      </a:r>
                    </a:p>
                    <a:p>
                      <a:pPr rtl="0"/>
                      <a:r>
                        <a:rPr lang="en-US" sz="600" dirty="0">
                          <a:solidFill>
                            <a:srgbClr val="080100"/>
                          </a:solidFill>
                          <a:effectLst/>
                          <a:latin typeface="Arial Nova" panose="020B0504020202020204" pitchFamily="34" charset="0"/>
                        </a:rPr>
                        <a:t>English Learners 44%</a:t>
                      </a:r>
                    </a:p>
                    <a:p>
                      <a:pPr rtl="0"/>
                      <a:r>
                        <a:rPr lang="en-US" sz="600" dirty="0">
                          <a:solidFill>
                            <a:srgbClr val="080100"/>
                          </a:solidFill>
                          <a:effectLst/>
                          <a:latin typeface="Arial Nova" panose="020B0504020202020204" pitchFamily="34" charset="0"/>
                        </a:rPr>
                        <a:t>Special Education 39%</a:t>
                      </a:r>
                      <a:endParaRPr lang="en-US" sz="600" dirty="0">
                        <a:solidFill>
                          <a:srgbClr val="080100"/>
                        </a:solidFill>
                        <a:effectLst/>
                        <a:highlight>
                          <a:srgbClr val="FFFF00"/>
                        </a:highlight>
                        <a:latin typeface="Arial Nova" panose="020B0504020202020204" pitchFamily="34" charset="0"/>
                      </a:endParaRPr>
                    </a:p>
                  </a:txBody>
                  <a:tcPr marL="121900" marR="121900" marT="121900" marB="121900"/>
                </a:tc>
                <a:tc>
                  <a:txBody>
                    <a:bodyPr/>
                    <a:lstStyle/>
                    <a:p>
                      <a:pPr algn="ctr" rtl="0"/>
                      <a:r>
                        <a:rPr lang="en-US" sz="1400" b="0" dirty="0">
                          <a:solidFill>
                            <a:srgbClr val="080100"/>
                          </a:solidFill>
                          <a:effectLst/>
                          <a:latin typeface="Arial Nova" panose="020B0504020202020204" pitchFamily="34" charset="0"/>
                        </a:rPr>
                        <a:t>Maintain or Improve</a:t>
                      </a: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We created a new baseline.</a:t>
                      </a:r>
                    </a:p>
                    <a:p>
                      <a:pPr marL="0" lvl="0" indent="0" algn="l" rtl="0">
                        <a:spcBef>
                          <a:spcPts val="0"/>
                        </a:spcBef>
                        <a:spcAft>
                          <a:spcPts val="0"/>
                        </a:spcAft>
                        <a:buNone/>
                      </a:pPr>
                      <a:r>
                        <a:rPr lang="en-US" sz="1400" dirty="0">
                          <a:solidFill>
                            <a:srgbClr val="080100"/>
                          </a:solidFill>
                          <a:latin typeface="Arial Nova" panose="020B0504020202020204" pitchFamily="34" charset="0"/>
                        </a:rPr>
                        <a:t>Unfortunately, we found out after the survey was given that Youth Truth had stopped disaggregating  data utilizing our Student Information System during COVID because of distance learning.  They did not turn that functionality back on this year.  The subgroups were self-identified by our middle school students.  3-5 grade students were not given the option to self identify.  Next year we will have the data pulled from our student information system and may reset the baseline utilizing next years data.</a:t>
                      </a:r>
                      <a:endParaRPr sz="14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4985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3 - Metrics</a:t>
            </a:r>
            <a:endParaRPr dirty="0"/>
          </a:p>
        </p:txBody>
      </p:sp>
      <p:graphicFrame>
        <p:nvGraphicFramePr>
          <p:cNvPr id="198" name="Google Shape;198;p30"/>
          <p:cNvGraphicFramePr/>
          <p:nvPr>
            <p:extLst>
              <p:ext uri="{D42A27DB-BD31-4B8C-83A1-F6EECF244321}">
                <p14:modId xmlns:p14="http://schemas.microsoft.com/office/powerpoint/2010/main" val="1841974709"/>
              </p:ext>
            </p:extLst>
          </p:nvPr>
        </p:nvGraphicFramePr>
        <p:xfrm>
          <a:off x="142613" y="640320"/>
          <a:ext cx="11675333" cy="6024256"/>
        </p:xfrm>
        <a:graphic>
          <a:graphicData uri="http://schemas.openxmlformats.org/drawingml/2006/table">
            <a:tbl>
              <a:tblPr>
                <a:noFill/>
              </a:tblPr>
              <a:tblGrid>
                <a:gridCol w="2481657">
                  <a:extLst>
                    <a:ext uri="{9D8B030D-6E8A-4147-A177-3AD203B41FA5}">
                      <a16:colId xmlns:a16="http://schemas.microsoft.com/office/drawing/2014/main" val="20000"/>
                    </a:ext>
                  </a:extLst>
                </a:gridCol>
                <a:gridCol w="3073905">
                  <a:extLst>
                    <a:ext uri="{9D8B030D-6E8A-4147-A177-3AD203B41FA5}">
                      <a16:colId xmlns:a16="http://schemas.microsoft.com/office/drawing/2014/main" val="20001"/>
                    </a:ext>
                  </a:extLst>
                </a:gridCol>
                <a:gridCol w="3169600">
                  <a:extLst>
                    <a:ext uri="{9D8B030D-6E8A-4147-A177-3AD203B41FA5}">
                      <a16:colId xmlns:a16="http://schemas.microsoft.com/office/drawing/2014/main" val="20002"/>
                    </a:ext>
                  </a:extLst>
                </a:gridCol>
                <a:gridCol w="2950171">
                  <a:extLst>
                    <a:ext uri="{9D8B030D-6E8A-4147-A177-3AD203B41FA5}">
                      <a16:colId xmlns:a16="http://schemas.microsoft.com/office/drawing/2014/main" val="20003"/>
                    </a:ext>
                  </a:extLst>
                </a:gridCol>
              </a:tblGrid>
              <a:tr h="656229">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a:t>Status</a:t>
                      </a:r>
                      <a:endParaRPr sz="1800" b="1" dirty="0"/>
                    </a:p>
                  </a:txBody>
                  <a:tcPr marL="121900" marR="121900" marT="121900" marB="121900"/>
                </a:tc>
                <a:extLst>
                  <a:ext uri="{0D108BD9-81ED-4DB2-BD59-A6C34878D82A}">
                    <a16:rowId xmlns:a16="http://schemas.microsoft.com/office/drawing/2014/main" val="10000"/>
                  </a:ext>
                </a:extLst>
              </a:tr>
              <a:tr h="1389718">
                <a:tc>
                  <a:txBody>
                    <a:bodyPr/>
                    <a:lstStyle/>
                    <a:p>
                      <a:pPr rtl="0"/>
                      <a:r>
                        <a:rPr lang="en-US" sz="1400" dirty="0">
                          <a:solidFill>
                            <a:srgbClr val="080100"/>
                          </a:solidFill>
                          <a:effectLst/>
                          <a:latin typeface="Arial Nova" panose="020B0504020202020204" pitchFamily="34" charset="0"/>
                        </a:rPr>
                        <a:t>Attendance Rates</a:t>
                      </a:r>
                    </a:p>
                  </a:txBody>
                  <a:tcPr/>
                </a:tc>
                <a:tc>
                  <a:txBody>
                    <a:bodyPr/>
                    <a:lstStyle/>
                    <a:p>
                      <a:pPr rtl="0"/>
                      <a:r>
                        <a:rPr lang="en-US" sz="1400" b="0" dirty="0">
                          <a:solidFill>
                            <a:srgbClr val="080100"/>
                          </a:solidFill>
                          <a:effectLst/>
                          <a:latin typeface="Arial Nova" panose="020B0504020202020204" pitchFamily="34" charset="0"/>
                        </a:rPr>
                        <a:t>ADA for 19-20 through March 13, 2020 was 96%</a:t>
                      </a:r>
                    </a:p>
                    <a:p>
                      <a:pPr rtl="0"/>
                      <a:r>
                        <a:rPr lang="en-US" sz="1400" b="0" dirty="0">
                          <a:solidFill>
                            <a:srgbClr val="080100"/>
                          </a:solidFill>
                          <a:effectLst/>
                          <a:latin typeface="Arial Nova" panose="020B0504020202020204" pitchFamily="34" charset="0"/>
                        </a:rPr>
                        <a:t>ADA for 20-21 as reported in P2 was 97%</a:t>
                      </a:r>
                    </a:p>
                  </a:txBody>
                  <a:tcPr marL="121900" marR="121900" marT="121900" marB="121900"/>
                </a:tc>
                <a:tc>
                  <a:txBody>
                    <a:bodyPr/>
                    <a:lstStyle/>
                    <a:p>
                      <a:pPr rtl="0"/>
                      <a:r>
                        <a:rPr lang="en-US" sz="1400" b="0" dirty="0">
                          <a:solidFill>
                            <a:srgbClr val="080100"/>
                          </a:solidFill>
                          <a:effectLst/>
                          <a:latin typeface="Arial Nova" panose="020B0504020202020204" pitchFamily="34" charset="0"/>
                        </a:rPr>
                        <a:t>Maintain 96% ADA</a:t>
                      </a: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94%</a:t>
                      </a:r>
                      <a:endParaRPr sz="1400" dirty="0">
                        <a:solidFill>
                          <a:srgbClr val="080100"/>
                        </a:solidFill>
                        <a:latin typeface="Arial Nova" panose="020B0504020202020204" pitchFamily="34" charset="0"/>
                      </a:endParaRPr>
                    </a:p>
                  </a:txBody>
                  <a:tcPr marL="121900" marR="121900" marT="121900" marB="121900">
                    <a:solidFill>
                      <a:schemeClr val="bg1"/>
                    </a:solidFill>
                  </a:tcPr>
                </a:tc>
                <a:extLst>
                  <a:ext uri="{0D108BD9-81ED-4DB2-BD59-A6C34878D82A}">
                    <a16:rowId xmlns:a16="http://schemas.microsoft.com/office/drawing/2014/main" val="10001"/>
                  </a:ext>
                </a:extLst>
              </a:tr>
              <a:tr h="1389718">
                <a:tc>
                  <a:txBody>
                    <a:bodyPr/>
                    <a:lstStyle/>
                    <a:p>
                      <a:pPr rtl="0"/>
                      <a:r>
                        <a:rPr lang="en-US" sz="1400" b="0" dirty="0">
                          <a:solidFill>
                            <a:srgbClr val="080100"/>
                          </a:solidFill>
                          <a:effectLst/>
                          <a:latin typeface="Arial Nova" panose="020B0504020202020204" pitchFamily="34" charset="0"/>
                        </a:rPr>
                        <a:t>Chronic Absenteeism</a:t>
                      </a:r>
                    </a:p>
                  </a:txBody>
                  <a:tcPr marL="121900" marR="121900" marT="121900" marB="121900"/>
                </a:tc>
                <a:tc>
                  <a:txBody>
                    <a:bodyPr/>
                    <a:lstStyle/>
                    <a:p>
                      <a:pPr rtl="0"/>
                      <a:r>
                        <a:rPr lang="en-US" sz="1600" b="0" i="0" u="none" strike="noStrike" kern="1200" dirty="0">
                          <a:solidFill>
                            <a:srgbClr val="080100"/>
                          </a:solidFill>
                          <a:effectLst/>
                          <a:latin typeface="+mn-lt"/>
                          <a:ea typeface="+mn-ea"/>
                          <a:cs typeface="+mn-cs"/>
                        </a:rPr>
                        <a:t>In 20-21 we had 37 students considered chronically absent which was an improvement from the 19-20 school year with 65.</a:t>
                      </a:r>
                      <a:endParaRPr sz="16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Improve rates</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77 Students were considered chronically absent</a:t>
                      </a:r>
                      <a:endParaRPr sz="1400" dirty="0">
                        <a:solidFill>
                          <a:srgbClr val="080100"/>
                        </a:solidFill>
                        <a:latin typeface="Arial Nova" panose="020B0504020202020204" pitchFamily="34" charset="0"/>
                      </a:endParaRPr>
                    </a:p>
                  </a:txBody>
                  <a:tcPr marL="121900" marR="121900" marT="121900" marB="121900">
                    <a:solidFill>
                      <a:schemeClr val="bg1"/>
                    </a:solidFill>
                  </a:tcPr>
                </a:tc>
                <a:extLst>
                  <a:ext uri="{0D108BD9-81ED-4DB2-BD59-A6C34878D82A}">
                    <a16:rowId xmlns:a16="http://schemas.microsoft.com/office/drawing/2014/main" val="10002"/>
                  </a:ext>
                </a:extLst>
              </a:tr>
              <a:tr h="1178531">
                <a:tc>
                  <a:txBody>
                    <a:bodyPr/>
                    <a:lstStyle/>
                    <a:p>
                      <a:pPr rtl="0"/>
                      <a:r>
                        <a:rPr lang="en-US" sz="1400" b="0" dirty="0">
                          <a:solidFill>
                            <a:srgbClr val="080100"/>
                          </a:solidFill>
                          <a:effectLst/>
                          <a:latin typeface="Arial Nova" panose="020B0504020202020204" pitchFamily="34" charset="0"/>
                        </a:rPr>
                        <a:t>Suspension/Expulsion Rates</a:t>
                      </a:r>
                    </a:p>
                  </a:txBody>
                  <a:tcPr marL="121900" marR="121900" marT="121900" marB="121900"/>
                </a:tc>
                <a:tc>
                  <a:txBody>
                    <a:bodyPr/>
                    <a:lstStyle/>
                    <a:p>
                      <a:pPr rtl="0"/>
                      <a:r>
                        <a:rPr lang="en-US" sz="1400" dirty="0">
                          <a:solidFill>
                            <a:srgbClr val="080100"/>
                          </a:solidFill>
                          <a:latin typeface="Arial Nova" panose="020B0504020202020204" pitchFamily="34" charset="0"/>
                        </a:rPr>
                        <a:t>19/20 – 7 Suspensions 0 Expulsions</a:t>
                      </a:r>
                    </a:p>
                    <a:p>
                      <a:pPr rtl="0"/>
                      <a:r>
                        <a:rPr lang="en-US" sz="1400" dirty="0">
                          <a:solidFill>
                            <a:srgbClr val="080100"/>
                          </a:solidFill>
                          <a:latin typeface="Arial Nova" panose="020B0504020202020204" pitchFamily="34" charset="0"/>
                        </a:rPr>
                        <a:t>20/21 – 0 Suspensions 0 Expulsions</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Maintain or Improve</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100" dirty="0">
                          <a:solidFill>
                            <a:srgbClr val="080100"/>
                          </a:solidFill>
                          <a:latin typeface="Arial Nova" panose="020B0504020202020204" pitchFamily="34" charset="0"/>
                        </a:rPr>
                        <a:t>There were 12 suspensions reported as of the day this report was completed for 21-22.  There were 0 students expelled.  It was evident that the pandemic has had a social emotional and behavioral toll on students.  We saw an increase in students having </a:t>
                      </a:r>
                      <a:r>
                        <a:rPr lang="en-US" sz="1100" dirty="0" err="1">
                          <a:solidFill>
                            <a:srgbClr val="080100"/>
                          </a:solidFill>
                          <a:latin typeface="Arial Nova" panose="020B0504020202020204" pitchFamily="34" charset="0"/>
                        </a:rPr>
                        <a:t>behavioural</a:t>
                      </a:r>
                      <a:r>
                        <a:rPr lang="en-US" sz="1100" dirty="0">
                          <a:solidFill>
                            <a:srgbClr val="080100"/>
                          </a:solidFill>
                          <a:latin typeface="Arial Nova" panose="020B0504020202020204" pitchFamily="34" charset="0"/>
                        </a:rPr>
                        <a:t> challenges and conflict with others.</a:t>
                      </a:r>
                      <a:endParaRPr sz="11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419206828"/>
                  </a:ext>
                </a:extLst>
              </a:tr>
              <a:tr h="1003671">
                <a:tc>
                  <a:txBody>
                    <a:bodyPr/>
                    <a:lstStyle/>
                    <a:p>
                      <a:pPr rtl="0"/>
                      <a:r>
                        <a:rPr lang="en-US" sz="1400" b="0" dirty="0">
                          <a:solidFill>
                            <a:srgbClr val="080100"/>
                          </a:solidFill>
                          <a:effectLst/>
                          <a:latin typeface="Arial Nova" panose="020B0504020202020204" pitchFamily="34" charset="0"/>
                        </a:rPr>
                        <a:t>Access to Broad Course of Study</a:t>
                      </a:r>
                    </a:p>
                  </a:txBody>
                  <a:tcPr marL="121900" marR="121900" marT="121900" marB="121900"/>
                </a:tc>
                <a:tc>
                  <a:txBody>
                    <a:bodyPr/>
                    <a:lstStyle/>
                    <a:p>
                      <a:pPr rtl="0"/>
                      <a:r>
                        <a:rPr lang="en-US" sz="1200" b="0" i="0" u="none" strike="noStrike" kern="1200" dirty="0">
                          <a:solidFill>
                            <a:srgbClr val="080100"/>
                          </a:solidFill>
                          <a:effectLst/>
                          <a:latin typeface="+mn-lt"/>
                          <a:ea typeface="+mn-ea"/>
                          <a:cs typeface="+mn-cs"/>
                        </a:rPr>
                        <a:t>100% of students have access to a broad course of study</a:t>
                      </a:r>
                      <a:endParaRPr lang="en-US" sz="1200" b="0" dirty="0">
                        <a:solidFill>
                          <a:srgbClr val="080100"/>
                        </a:solidFill>
                        <a:effectLst/>
                      </a:endParaRPr>
                    </a:p>
                    <a:p>
                      <a:pPr rtl="0"/>
                      <a:r>
                        <a:rPr lang="en-US" sz="1200" b="0" i="0" u="none" strike="noStrike" kern="1200" dirty="0">
                          <a:solidFill>
                            <a:srgbClr val="080100"/>
                          </a:solidFill>
                          <a:effectLst/>
                          <a:latin typeface="+mn-lt"/>
                          <a:ea typeface="+mn-ea"/>
                          <a:cs typeface="+mn-cs"/>
                        </a:rPr>
                        <a:t>Met on Local Indicator 7 Spring 2021</a:t>
                      </a:r>
                      <a:endParaRPr lang="en-US" sz="1200" b="0" dirty="0">
                        <a:solidFill>
                          <a:srgbClr val="080100"/>
                        </a:solidFill>
                        <a:effectLst/>
                      </a:endParaRPr>
                    </a:p>
                  </a:txBody>
                  <a:tcPr marL="121900" marR="121900" marT="121900" marB="121900"/>
                </a:tc>
                <a:tc>
                  <a:txBody>
                    <a:bodyPr/>
                    <a:lstStyle/>
                    <a:p>
                      <a:pPr rtl="0"/>
                      <a:r>
                        <a:rPr lang="en-US" sz="1200" b="0" i="0" u="none" strike="noStrike" kern="1200" dirty="0">
                          <a:solidFill>
                            <a:srgbClr val="080100"/>
                          </a:solidFill>
                          <a:effectLst/>
                          <a:latin typeface="+mn-lt"/>
                          <a:ea typeface="+mn-ea"/>
                          <a:cs typeface="+mn-cs"/>
                        </a:rPr>
                        <a:t>100% of students have access to a broad course of study</a:t>
                      </a:r>
                      <a:endParaRPr lang="en-US" sz="1200" b="0" dirty="0">
                        <a:solidFill>
                          <a:srgbClr val="080100"/>
                        </a:solidFill>
                        <a:effectLst/>
                      </a:endParaRPr>
                    </a:p>
                    <a:p>
                      <a:pPr rtl="0"/>
                      <a:r>
                        <a:rPr lang="en-US" sz="1200" b="0" i="0" u="none" strike="noStrike" kern="1200" dirty="0">
                          <a:solidFill>
                            <a:srgbClr val="080100"/>
                          </a:solidFill>
                          <a:effectLst/>
                          <a:latin typeface="+mn-lt"/>
                          <a:ea typeface="+mn-ea"/>
                          <a:cs typeface="+mn-cs"/>
                        </a:rPr>
                        <a:t>Met on Local Indicator 7</a:t>
                      </a:r>
                      <a:endParaRPr lang="en-US" sz="1200" b="0" dirty="0">
                        <a:solidFill>
                          <a:srgbClr val="080100"/>
                        </a:solidFill>
                        <a:effectLst/>
                      </a:endParaRPr>
                    </a:p>
                  </a:txBody>
                  <a:tcPr marL="121900" marR="121900" marT="121900" marB="1219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80100"/>
                          </a:solidFill>
                          <a:latin typeface="Arial Nova" panose="020B0504020202020204" pitchFamily="34" charset="0"/>
                        </a:rPr>
                        <a:t>100% of students have access to a broad course of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80100"/>
                          </a:solidFill>
                          <a:latin typeface="Arial Nova" panose="020B0504020202020204" pitchFamily="34" charset="0"/>
                        </a:rPr>
                        <a:t>Met on Local Indicator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80100"/>
                          </a:solidFill>
                          <a:latin typeface="Arial Nova" panose="020B0504020202020204" pitchFamily="34" charset="0"/>
                        </a:rPr>
                        <a:t>Spring 2022</a:t>
                      </a:r>
                    </a:p>
                  </a:txBody>
                  <a:tcPr marL="121900" marR="121900" marT="121900" marB="121900"/>
                </a:tc>
                <a:extLst>
                  <a:ext uri="{0D108BD9-81ED-4DB2-BD59-A6C34878D82A}">
                    <a16:rowId xmlns:a16="http://schemas.microsoft.com/office/drawing/2014/main" val="678180692"/>
                  </a:ext>
                </a:extLst>
              </a:tr>
            </a:tbl>
          </a:graphicData>
        </a:graphic>
      </p:graphicFrame>
    </p:spTree>
    <p:extLst>
      <p:ext uri="{BB962C8B-B14F-4D97-AF65-F5344CB8AC3E}">
        <p14:creationId xmlns:p14="http://schemas.microsoft.com/office/powerpoint/2010/main" val="2280098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3 - Metrics</a:t>
            </a:r>
            <a:endParaRPr dirty="0"/>
          </a:p>
        </p:txBody>
      </p:sp>
      <p:graphicFrame>
        <p:nvGraphicFramePr>
          <p:cNvPr id="198" name="Google Shape;198;p30"/>
          <p:cNvGraphicFramePr/>
          <p:nvPr>
            <p:extLst>
              <p:ext uri="{D42A27DB-BD31-4B8C-83A1-F6EECF244321}">
                <p14:modId xmlns:p14="http://schemas.microsoft.com/office/powerpoint/2010/main" val="1504297237"/>
              </p:ext>
            </p:extLst>
          </p:nvPr>
        </p:nvGraphicFramePr>
        <p:xfrm>
          <a:off x="83110" y="640320"/>
          <a:ext cx="11734836" cy="6309280"/>
        </p:xfrm>
        <a:graphic>
          <a:graphicData uri="http://schemas.openxmlformats.org/drawingml/2006/table">
            <a:tbl>
              <a:tblPr>
                <a:noFill/>
              </a:tblPr>
              <a:tblGrid>
                <a:gridCol w="2541160">
                  <a:extLst>
                    <a:ext uri="{9D8B030D-6E8A-4147-A177-3AD203B41FA5}">
                      <a16:colId xmlns:a16="http://schemas.microsoft.com/office/drawing/2014/main" val="20000"/>
                    </a:ext>
                  </a:extLst>
                </a:gridCol>
                <a:gridCol w="3073905">
                  <a:extLst>
                    <a:ext uri="{9D8B030D-6E8A-4147-A177-3AD203B41FA5}">
                      <a16:colId xmlns:a16="http://schemas.microsoft.com/office/drawing/2014/main" val="20001"/>
                    </a:ext>
                  </a:extLst>
                </a:gridCol>
                <a:gridCol w="3186062">
                  <a:extLst>
                    <a:ext uri="{9D8B030D-6E8A-4147-A177-3AD203B41FA5}">
                      <a16:colId xmlns:a16="http://schemas.microsoft.com/office/drawing/2014/main" val="20002"/>
                    </a:ext>
                  </a:extLst>
                </a:gridCol>
                <a:gridCol w="2933709">
                  <a:extLst>
                    <a:ext uri="{9D8B030D-6E8A-4147-A177-3AD203B41FA5}">
                      <a16:colId xmlns:a16="http://schemas.microsoft.com/office/drawing/2014/main" val="20003"/>
                    </a:ext>
                  </a:extLst>
                </a:gridCol>
              </a:tblGrid>
              <a:tr h="485772">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a:t>Status</a:t>
                      </a:r>
                      <a:endParaRPr sz="1800" b="1" dirty="0"/>
                    </a:p>
                  </a:txBody>
                  <a:tcPr marL="121900" marR="121900" marT="121900" marB="121900"/>
                </a:tc>
                <a:extLst>
                  <a:ext uri="{0D108BD9-81ED-4DB2-BD59-A6C34878D82A}">
                    <a16:rowId xmlns:a16="http://schemas.microsoft.com/office/drawing/2014/main" val="10000"/>
                  </a:ext>
                </a:extLst>
              </a:tr>
              <a:tr h="2001094">
                <a:tc>
                  <a:txBody>
                    <a:bodyPr/>
                    <a:lstStyle/>
                    <a:p>
                      <a:pPr rtl="0"/>
                      <a:r>
                        <a:rPr lang="en-US" sz="1400" b="0" dirty="0">
                          <a:solidFill>
                            <a:srgbClr val="080100"/>
                          </a:solidFill>
                          <a:effectLst/>
                          <a:latin typeface="Arial Nova" panose="020B0504020202020204" pitchFamily="34" charset="0"/>
                        </a:rPr>
                        <a:t>Family Survey – School Connectedness/Safety </a:t>
                      </a:r>
                    </a:p>
                  </a:txBody>
                  <a:tcPr marL="121900" marR="121900" marT="121900" marB="121900"/>
                </a:tc>
                <a:tc>
                  <a:txBody>
                    <a:bodyPr/>
                    <a:lstStyle/>
                    <a:p>
                      <a:pPr rtl="0"/>
                      <a:r>
                        <a:rPr lang="en-US" sz="1000" b="1" dirty="0">
                          <a:solidFill>
                            <a:srgbClr val="080100"/>
                          </a:solidFill>
                          <a:effectLst/>
                        </a:rPr>
                        <a:t>I feel Engaged: </a:t>
                      </a:r>
                      <a:r>
                        <a:rPr lang="en-US" sz="1000" b="0" dirty="0">
                          <a:solidFill>
                            <a:srgbClr val="080100"/>
                          </a:solidFill>
                          <a:effectLst/>
                        </a:rPr>
                        <a:t>2019: 3.98/4.56; 2020: 3.89/4.56; 2021: 3.88/4.65</a:t>
                      </a:r>
                    </a:p>
                    <a:p>
                      <a:pPr rtl="0"/>
                      <a:r>
                        <a:rPr lang="en-US" sz="1000" b="1" dirty="0">
                          <a:solidFill>
                            <a:srgbClr val="080100"/>
                          </a:solidFill>
                          <a:effectLst/>
                        </a:rPr>
                        <a:t>I feel informed: </a:t>
                      </a:r>
                      <a:r>
                        <a:rPr lang="en-US" sz="1000" b="0" dirty="0">
                          <a:solidFill>
                            <a:srgbClr val="080100"/>
                          </a:solidFill>
                          <a:effectLst/>
                        </a:rPr>
                        <a:t>2019: 3.80/4.55; 2020: 3.96/4.55; 2021: 3.95/4.55</a:t>
                      </a:r>
                    </a:p>
                    <a:p>
                      <a:pPr rtl="0"/>
                      <a:r>
                        <a:rPr lang="en-US" sz="1000" b="1" dirty="0">
                          <a:solidFill>
                            <a:srgbClr val="080100"/>
                          </a:solidFill>
                          <a:effectLst/>
                        </a:rPr>
                        <a:t>Included in Planning School Activities: </a:t>
                      </a:r>
                      <a:r>
                        <a:rPr lang="en-US" sz="1000" b="0" dirty="0">
                          <a:solidFill>
                            <a:srgbClr val="080100"/>
                          </a:solidFill>
                          <a:effectLst/>
                        </a:rPr>
                        <a:t>2019 4.02/2.50; 2020: 4.03/4.50; 2021: 3.94/4.50</a:t>
                      </a:r>
                    </a:p>
                    <a:p>
                      <a:pPr rtl="0"/>
                      <a:r>
                        <a:rPr lang="en-US" sz="1000" b="1" dirty="0">
                          <a:solidFill>
                            <a:srgbClr val="080100"/>
                          </a:solidFill>
                          <a:effectLst/>
                        </a:rPr>
                        <a:t>I feel represented by parent/family groups: </a:t>
                      </a:r>
                      <a:r>
                        <a:rPr lang="en-US" sz="1000" b="0" dirty="0">
                          <a:solidFill>
                            <a:srgbClr val="080100"/>
                          </a:solidFill>
                          <a:effectLst/>
                        </a:rPr>
                        <a:t>2019: 3.98/4.90; 2020: 3.88/4.90; 2021: 3.78/4.90</a:t>
                      </a:r>
                    </a:p>
                    <a:p>
                      <a:pPr rtl="0"/>
                      <a:r>
                        <a:rPr lang="en-US" sz="1000" b="1" dirty="0">
                          <a:solidFill>
                            <a:srgbClr val="080100"/>
                          </a:solidFill>
                          <a:effectLst/>
                        </a:rPr>
                        <a:t>I feel empowered to play a meaningful role: </a:t>
                      </a:r>
                      <a:r>
                        <a:rPr lang="en-US" sz="1000" b="0" dirty="0">
                          <a:solidFill>
                            <a:srgbClr val="080100"/>
                          </a:solidFill>
                          <a:effectLst/>
                        </a:rPr>
                        <a:t>2019: 3.70/4.4; 2020: 3.57/4.4; 2021: 3.67/4.40</a:t>
                      </a:r>
                    </a:p>
                    <a:p>
                      <a:pPr rtl="0"/>
                      <a:r>
                        <a:rPr lang="en-US" sz="1000" b="1" dirty="0">
                          <a:solidFill>
                            <a:srgbClr val="080100"/>
                          </a:solidFill>
                          <a:effectLst/>
                        </a:rPr>
                        <a:t>School admin treat families with respect:</a:t>
                      </a:r>
                      <a:r>
                        <a:rPr lang="en-US" sz="1000" b="0" dirty="0">
                          <a:solidFill>
                            <a:srgbClr val="080100"/>
                          </a:solidFill>
                          <a:effectLst/>
                        </a:rPr>
                        <a:t> 2019: 4.12/4.75; 2020: 4.17/4.75; 2021: 4.19/4.75</a:t>
                      </a:r>
                    </a:p>
                    <a:p>
                      <a:pPr rtl="0"/>
                      <a:r>
                        <a:rPr lang="en-US" sz="1000" b="1" dirty="0">
                          <a:solidFill>
                            <a:srgbClr val="080100"/>
                          </a:solidFill>
                          <a:effectLst/>
                        </a:rPr>
                        <a:t>Teachers treat families with respect; </a:t>
                      </a:r>
                      <a:r>
                        <a:rPr lang="en-US" sz="1000" b="0" dirty="0">
                          <a:solidFill>
                            <a:srgbClr val="080100"/>
                          </a:solidFill>
                          <a:effectLst/>
                        </a:rPr>
                        <a:t>2019: 4.35/4.75; 2020: 4.43/4.75; 2021: 4.35/4.75</a:t>
                      </a:r>
                    </a:p>
                    <a:p>
                      <a:pPr rtl="0"/>
                      <a:r>
                        <a:rPr lang="en-US" sz="1000" b="1" dirty="0">
                          <a:solidFill>
                            <a:srgbClr val="080100"/>
                          </a:solidFill>
                          <a:effectLst/>
                        </a:rPr>
                        <a:t>I feel comfortable approaching school admin with concerns:</a:t>
                      </a:r>
                      <a:r>
                        <a:rPr lang="en-US" sz="1000" b="0" dirty="0">
                          <a:solidFill>
                            <a:srgbClr val="080100"/>
                          </a:solidFill>
                          <a:effectLst/>
                        </a:rPr>
                        <a:t> 2019: 4.02/4.73; 2020: 4.19/4.73; 2021: 4.21/4.73</a:t>
                      </a:r>
                    </a:p>
                    <a:p>
                      <a:pPr rtl="0"/>
                      <a:r>
                        <a:rPr lang="en-US" sz="1000" b="1" dirty="0">
                          <a:solidFill>
                            <a:srgbClr val="080100"/>
                          </a:solidFill>
                          <a:effectLst/>
                        </a:rPr>
                        <a:t>I feel comfortable approaching my child’s teacher:</a:t>
                      </a:r>
                    </a:p>
                    <a:p>
                      <a:pPr rtl="0"/>
                      <a:r>
                        <a:rPr lang="en-US" sz="1000" b="0" dirty="0">
                          <a:solidFill>
                            <a:srgbClr val="080100"/>
                          </a:solidFill>
                          <a:effectLst/>
                        </a:rPr>
                        <a:t>2019: 4.33/4.73; 2020: 4.49/4.73: 2021: 4.36/4.73</a:t>
                      </a:r>
                    </a:p>
                    <a:p>
                      <a:pPr rtl="0"/>
                      <a:r>
                        <a:rPr lang="en-US" sz="1000" b="1" dirty="0">
                          <a:solidFill>
                            <a:srgbClr val="080100"/>
                          </a:solidFill>
                          <a:effectLst/>
                        </a:rPr>
                        <a:t>School Policies are administered fairly and consistently: </a:t>
                      </a:r>
                      <a:r>
                        <a:rPr lang="en-US" sz="1000" b="0" dirty="0">
                          <a:solidFill>
                            <a:srgbClr val="080100"/>
                          </a:solidFill>
                          <a:effectLst/>
                        </a:rPr>
                        <a:t>2019: 3.9/4.55; 2020: 3.97/4.55; 2021: 4.02/4.55</a:t>
                      </a:r>
                    </a:p>
                    <a:p>
                      <a:pPr rtl="0"/>
                      <a:r>
                        <a:rPr lang="en-US" sz="1000" b="1" dirty="0">
                          <a:solidFill>
                            <a:srgbClr val="080100"/>
                          </a:solidFill>
                          <a:effectLst/>
                        </a:rPr>
                        <a:t>My school runs smoothly: </a:t>
                      </a:r>
                      <a:r>
                        <a:rPr lang="en-US" sz="1000" b="0" dirty="0">
                          <a:solidFill>
                            <a:srgbClr val="080100"/>
                          </a:solidFill>
                          <a:effectLst/>
                        </a:rPr>
                        <a:t>2019: 3.93/4.75: 2020: 4.09/4.75; 2021: 3.99/4.75</a:t>
                      </a:r>
                    </a:p>
                    <a:p>
                      <a:pPr rtl="0"/>
                      <a:r>
                        <a:rPr lang="en-US" sz="1000" b="1" dirty="0">
                          <a:solidFill>
                            <a:srgbClr val="080100"/>
                          </a:solidFill>
                          <a:effectLst/>
                        </a:rPr>
                        <a:t>I am proud of my school: </a:t>
                      </a:r>
                      <a:r>
                        <a:rPr lang="en-US" sz="1000" b="0" dirty="0">
                          <a:solidFill>
                            <a:srgbClr val="080100"/>
                          </a:solidFill>
                          <a:effectLst/>
                        </a:rPr>
                        <a:t>2019: 4.23/4.7; 2020: 4.28/4.7; 4.18/4.7</a:t>
                      </a:r>
                    </a:p>
                    <a:p>
                      <a:pPr rtl="0"/>
                      <a:r>
                        <a:rPr lang="en-US" sz="1000" b="1" dirty="0">
                          <a:solidFill>
                            <a:srgbClr val="080100"/>
                          </a:solidFill>
                          <a:effectLst/>
                        </a:rPr>
                        <a:t>My school creates a friendly environment: </a:t>
                      </a:r>
                      <a:r>
                        <a:rPr lang="en-US" sz="1000" b="0" dirty="0">
                          <a:solidFill>
                            <a:srgbClr val="080100"/>
                          </a:solidFill>
                          <a:effectLst/>
                        </a:rPr>
                        <a:t>2019: 4.15/5; 2020: 4.24/5; 2021: 4.31/5</a:t>
                      </a:r>
                    </a:p>
                    <a:p>
                      <a:pPr rtl="0"/>
                      <a:r>
                        <a:rPr lang="en-US" sz="1000" b="1" dirty="0">
                          <a:solidFill>
                            <a:srgbClr val="080100"/>
                          </a:solidFill>
                          <a:effectLst/>
                        </a:rPr>
                        <a:t>I feel valued at my school: </a:t>
                      </a:r>
                      <a:r>
                        <a:rPr lang="en-US" sz="1000" b="0" dirty="0">
                          <a:solidFill>
                            <a:srgbClr val="080100"/>
                          </a:solidFill>
                          <a:effectLst/>
                        </a:rPr>
                        <a:t>2019: 4.05/4.65; 2020: 3.94/4.65; 2021: 3.98/4.65</a:t>
                      </a:r>
                    </a:p>
                    <a:p>
                      <a:pPr rtl="0"/>
                      <a:r>
                        <a:rPr lang="en-US" sz="1000" b="1" dirty="0">
                          <a:solidFill>
                            <a:srgbClr val="080100"/>
                          </a:solidFill>
                          <a:effectLst/>
                        </a:rPr>
                        <a:t>Discipline is fair </a:t>
                      </a:r>
                      <a:r>
                        <a:rPr lang="en-US" sz="1000" b="0" dirty="0">
                          <a:solidFill>
                            <a:srgbClr val="080100"/>
                          </a:solidFill>
                          <a:effectLst/>
                        </a:rPr>
                        <a:t>2019: 3.68/4.6; 2020: 3.87/4.6; 2021: 3.85/4.6</a:t>
                      </a:r>
                      <a:endParaRPr lang="en-US" sz="1000" b="1" dirty="0">
                        <a:solidFill>
                          <a:srgbClr val="080100"/>
                        </a:solidFill>
                        <a:effectLst/>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Maintain or Improve</a:t>
                      </a:r>
                      <a:endParaRPr sz="14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400" dirty="0">
                          <a:solidFill>
                            <a:srgbClr val="080100"/>
                          </a:solidFill>
                          <a:latin typeface="Arial Nova" panose="020B0504020202020204" pitchFamily="34" charset="0"/>
                        </a:rPr>
                        <a:t>On the family survey we saw most areas remain fairly the same.</a:t>
                      </a:r>
                    </a:p>
                    <a:p>
                      <a:pPr marL="0" lvl="0" indent="0" algn="l" rtl="0">
                        <a:spcBef>
                          <a:spcPts val="0"/>
                        </a:spcBef>
                        <a:spcAft>
                          <a:spcPts val="0"/>
                        </a:spcAft>
                        <a:buNone/>
                      </a:pPr>
                      <a:endParaRPr lang="en-US" sz="1400" dirty="0">
                        <a:solidFill>
                          <a:srgbClr val="080100"/>
                        </a:solidFill>
                        <a:latin typeface="Arial Nova" panose="020B0504020202020204" pitchFamily="34" charset="0"/>
                      </a:endParaRPr>
                    </a:p>
                    <a:p>
                      <a:pPr marL="0" lvl="0" indent="0" algn="l" rtl="0">
                        <a:spcBef>
                          <a:spcPts val="0"/>
                        </a:spcBef>
                        <a:spcAft>
                          <a:spcPts val="0"/>
                        </a:spcAft>
                        <a:buNone/>
                      </a:pPr>
                      <a:r>
                        <a:rPr lang="en-US" sz="1400" dirty="0">
                          <a:solidFill>
                            <a:srgbClr val="080100"/>
                          </a:solidFill>
                          <a:latin typeface="Arial Nova" panose="020B0504020202020204" pitchFamily="34" charset="0"/>
                        </a:rPr>
                        <a:t>Administrators treat families with respect.  2022 - 4.13/4/75</a:t>
                      </a:r>
                    </a:p>
                    <a:p>
                      <a:pPr marL="0" lvl="0" indent="0" algn="l" rtl="0">
                        <a:spcBef>
                          <a:spcPts val="0"/>
                        </a:spcBef>
                        <a:spcAft>
                          <a:spcPts val="0"/>
                        </a:spcAft>
                        <a:buNone/>
                      </a:pPr>
                      <a:endParaRPr lang="en-US" sz="1400" dirty="0">
                        <a:solidFill>
                          <a:srgbClr val="080100"/>
                        </a:solidFill>
                        <a:latin typeface="Arial Nova" panose="020B0504020202020204" pitchFamily="34" charset="0"/>
                      </a:endParaRPr>
                    </a:p>
                    <a:p>
                      <a:pPr marL="0" lvl="0" indent="0" algn="l" rtl="0">
                        <a:spcBef>
                          <a:spcPts val="0"/>
                        </a:spcBef>
                        <a:spcAft>
                          <a:spcPts val="0"/>
                        </a:spcAft>
                        <a:buNone/>
                      </a:pPr>
                      <a:r>
                        <a:rPr lang="en-US" sz="1400" dirty="0">
                          <a:solidFill>
                            <a:srgbClr val="080100"/>
                          </a:solidFill>
                          <a:latin typeface="Arial Nova" panose="020B0504020202020204" pitchFamily="34" charset="0"/>
                        </a:rPr>
                        <a:t>Teachers treat families with respect. 2022 - 4.31/4/75</a:t>
                      </a:r>
                    </a:p>
                    <a:p>
                      <a:pPr marL="0" lvl="0" indent="0" algn="l" rtl="0">
                        <a:spcBef>
                          <a:spcPts val="0"/>
                        </a:spcBef>
                        <a:spcAft>
                          <a:spcPts val="0"/>
                        </a:spcAft>
                        <a:buNone/>
                      </a:pPr>
                      <a:endParaRPr lang="en-US" sz="1400" dirty="0">
                        <a:solidFill>
                          <a:srgbClr val="080100"/>
                        </a:solidFill>
                        <a:latin typeface="Arial Nova" panose="020B0504020202020204" pitchFamily="34" charset="0"/>
                      </a:endParaRPr>
                    </a:p>
                    <a:p>
                      <a:pPr marL="0" lvl="0" indent="0" algn="l" rtl="0">
                        <a:spcBef>
                          <a:spcPts val="0"/>
                        </a:spcBef>
                        <a:spcAft>
                          <a:spcPts val="0"/>
                        </a:spcAft>
                        <a:buNone/>
                      </a:pPr>
                      <a:r>
                        <a:rPr lang="en-US" sz="1400" dirty="0">
                          <a:solidFill>
                            <a:srgbClr val="080100"/>
                          </a:solidFill>
                          <a:latin typeface="Arial Nova" panose="020B0504020202020204" pitchFamily="34" charset="0"/>
                        </a:rPr>
                        <a:t>Teachers and students care about each other.  2022 - 4.30/4/73</a:t>
                      </a:r>
                    </a:p>
                    <a:p>
                      <a:pPr marL="0" lvl="0" indent="0" algn="l" rtl="0">
                        <a:spcBef>
                          <a:spcPts val="0"/>
                        </a:spcBef>
                        <a:spcAft>
                          <a:spcPts val="0"/>
                        </a:spcAft>
                        <a:buNone/>
                      </a:pPr>
                      <a:endParaRPr lang="en-US" sz="1400" dirty="0">
                        <a:solidFill>
                          <a:srgbClr val="080100"/>
                        </a:solidFill>
                        <a:latin typeface="Arial Nova" panose="020B0504020202020204" pitchFamily="34" charset="0"/>
                      </a:endParaRPr>
                    </a:p>
                    <a:p>
                      <a:pPr marL="0" lvl="0" indent="0" algn="l" rtl="0">
                        <a:spcBef>
                          <a:spcPts val="0"/>
                        </a:spcBef>
                        <a:spcAft>
                          <a:spcPts val="0"/>
                        </a:spcAft>
                        <a:buNone/>
                      </a:pPr>
                      <a:r>
                        <a:rPr lang="en-US" sz="1400" dirty="0">
                          <a:solidFill>
                            <a:srgbClr val="080100"/>
                          </a:solidFill>
                          <a:latin typeface="Arial Nova" panose="020B0504020202020204" pitchFamily="34" charset="0"/>
                        </a:rPr>
                        <a:t>Families and teachers care about each other. 2022 - 4.27/4.62</a:t>
                      </a:r>
                    </a:p>
                    <a:p>
                      <a:pPr marL="0" lvl="0" indent="0" algn="l" rtl="0">
                        <a:spcBef>
                          <a:spcPts val="0"/>
                        </a:spcBef>
                        <a:spcAft>
                          <a:spcPts val="0"/>
                        </a:spcAft>
                        <a:buNone/>
                      </a:pPr>
                      <a:endParaRPr lang="en-US" sz="1400" dirty="0">
                        <a:solidFill>
                          <a:srgbClr val="080100"/>
                        </a:solidFill>
                        <a:latin typeface="Arial Nova" panose="020B0504020202020204" pitchFamily="34" charset="0"/>
                      </a:endParaRPr>
                    </a:p>
                    <a:p>
                      <a:pPr marL="0" lvl="0" indent="0" algn="l" rtl="0">
                        <a:spcBef>
                          <a:spcPts val="0"/>
                        </a:spcBef>
                        <a:spcAft>
                          <a:spcPts val="0"/>
                        </a:spcAft>
                        <a:buNone/>
                      </a:pPr>
                      <a:r>
                        <a:rPr lang="en-US" sz="1400" dirty="0">
                          <a:solidFill>
                            <a:srgbClr val="080100"/>
                          </a:solidFill>
                          <a:latin typeface="Arial Nova" panose="020B0504020202020204" pitchFamily="34" charset="0"/>
                        </a:rPr>
                        <a:t>I feel comfortable approaching the administration about my concerns.  2022 - 4.14/4.73</a:t>
                      </a:r>
                    </a:p>
                    <a:p>
                      <a:pPr marL="0" lvl="0" indent="0" algn="l" rtl="0">
                        <a:spcBef>
                          <a:spcPts val="0"/>
                        </a:spcBef>
                        <a:spcAft>
                          <a:spcPts val="0"/>
                        </a:spcAft>
                        <a:buNone/>
                      </a:pPr>
                      <a:endParaRPr lang="en-US" sz="1400" dirty="0">
                        <a:solidFill>
                          <a:srgbClr val="080100"/>
                        </a:solidFill>
                        <a:latin typeface="Arial Nova" panose="020B0504020202020204" pitchFamily="34" charset="0"/>
                      </a:endParaRPr>
                    </a:p>
                    <a:p>
                      <a:pPr marL="0" lvl="0" indent="0" algn="l" rtl="0">
                        <a:spcBef>
                          <a:spcPts val="0"/>
                        </a:spcBef>
                        <a:spcAft>
                          <a:spcPts val="0"/>
                        </a:spcAft>
                        <a:buNone/>
                      </a:pPr>
                      <a:r>
                        <a:rPr lang="en-US" sz="1400" dirty="0">
                          <a:solidFill>
                            <a:srgbClr val="080100"/>
                          </a:solidFill>
                          <a:latin typeface="Arial Nova" panose="020B0504020202020204" pitchFamily="34" charset="0"/>
                        </a:rPr>
                        <a:t>I feel comfortable approaching teachers about my child's progress.  2022 - 4.35/4.73</a:t>
                      </a:r>
                    </a:p>
                    <a:p>
                      <a:pPr marL="0" lvl="0" indent="0" algn="l" rtl="0">
                        <a:spcBef>
                          <a:spcPts val="0"/>
                        </a:spcBef>
                        <a:spcAft>
                          <a:spcPts val="0"/>
                        </a:spcAft>
                        <a:buNone/>
                      </a:pPr>
                      <a:endParaRPr lang="en-US" sz="1400" dirty="0">
                        <a:solidFill>
                          <a:srgbClr val="080100"/>
                        </a:solidFill>
                        <a:latin typeface="Arial Nova" panose="020B0504020202020204" pitchFamily="34" charset="0"/>
                      </a:endParaRPr>
                    </a:p>
                    <a:p>
                      <a:pPr marL="0" lvl="0" indent="0" algn="l" rtl="0">
                        <a:spcBef>
                          <a:spcPts val="0"/>
                        </a:spcBef>
                        <a:spcAft>
                          <a:spcPts val="0"/>
                        </a:spcAft>
                        <a:buNone/>
                      </a:pPr>
                      <a:r>
                        <a:rPr lang="en-US" sz="1400" dirty="0">
                          <a:solidFill>
                            <a:srgbClr val="080100"/>
                          </a:solidFill>
                          <a:latin typeface="Arial Nova" panose="020B0504020202020204" pitchFamily="34" charset="0"/>
                        </a:rPr>
                        <a:t>My school runs smoothly.  2022 - 4.11/4/75</a:t>
                      </a:r>
                    </a:p>
                    <a:p>
                      <a:pPr marL="0" lvl="0" indent="0" algn="l" rtl="0">
                        <a:spcBef>
                          <a:spcPts val="0"/>
                        </a:spcBef>
                        <a:spcAft>
                          <a:spcPts val="0"/>
                        </a:spcAft>
                        <a:buNone/>
                      </a:pPr>
                      <a:endParaRPr lang="en-US" sz="14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2162857677"/>
                  </a:ext>
                </a:extLst>
              </a:tr>
            </a:tbl>
          </a:graphicData>
        </a:graphic>
      </p:graphicFrame>
    </p:spTree>
    <p:extLst>
      <p:ext uri="{BB962C8B-B14F-4D97-AF65-F5344CB8AC3E}">
        <p14:creationId xmlns:p14="http://schemas.microsoft.com/office/powerpoint/2010/main" val="3816618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70128" y="94603"/>
            <a:ext cx="11360800" cy="714773"/>
          </a:xfrm>
          <a:prstGeom prst="rect">
            <a:avLst/>
          </a:prstGeom>
        </p:spPr>
        <p:txBody>
          <a:bodyPr spcFirstLastPara="1" vert="horz" wrap="square" lIns="121900" tIns="121900" rIns="121900" bIns="121900" rtlCol="0" anchor="t" anchorCtr="0">
            <a:normAutofit fontScale="90000"/>
          </a:bodyPr>
          <a:lstStyle/>
          <a:p>
            <a:r>
              <a:rPr lang="en" dirty="0"/>
              <a:t>LCAP Goal 3 - Metrics</a:t>
            </a:r>
            <a:endParaRPr dirty="0"/>
          </a:p>
        </p:txBody>
      </p:sp>
      <p:graphicFrame>
        <p:nvGraphicFramePr>
          <p:cNvPr id="198" name="Google Shape;198;p30"/>
          <p:cNvGraphicFramePr/>
          <p:nvPr>
            <p:extLst>
              <p:ext uri="{D42A27DB-BD31-4B8C-83A1-F6EECF244321}">
                <p14:modId xmlns:p14="http://schemas.microsoft.com/office/powerpoint/2010/main" val="1934060687"/>
              </p:ext>
            </p:extLst>
          </p:nvPr>
        </p:nvGraphicFramePr>
        <p:xfrm>
          <a:off x="108667" y="600318"/>
          <a:ext cx="11683721" cy="6147136"/>
        </p:xfrm>
        <a:graphic>
          <a:graphicData uri="http://schemas.openxmlformats.org/drawingml/2006/table">
            <a:tbl>
              <a:tblPr>
                <a:noFill/>
              </a:tblPr>
              <a:tblGrid>
                <a:gridCol w="2496641">
                  <a:extLst>
                    <a:ext uri="{9D8B030D-6E8A-4147-A177-3AD203B41FA5}">
                      <a16:colId xmlns:a16="http://schemas.microsoft.com/office/drawing/2014/main" val="20000"/>
                    </a:ext>
                  </a:extLst>
                </a:gridCol>
                <a:gridCol w="3071699">
                  <a:extLst>
                    <a:ext uri="{9D8B030D-6E8A-4147-A177-3AD203B41FA5}">
                      <a16:colId xmlns:a16="http://schemas.microsoft.com/office/drawing/2014/main" val="20001"/>
                    </a:ext>
                  </a:extLst>
                </a:gridCol>
                <a:gridCol w="3183776">
                  <a:extLst>
                    <a:ext uri="{9D8B030D-6E8A-4147-A177-3AD203B41FA5}">
                      <a16:colId xmlns:a16="http://schemas.microsoft.com/office/drawing/2014/main" val="20002"/>
                    </a:ext>
                  </a:extLst>
                </a:gridCol>
                <a:gridCol w="2931605">
                  <a:extLst>
                    <a:ext uri="{9D8B030D-6E8A-4147-A177-3AD203B41FA5}">
                      <a16:colId xmlns:a16="http://schemas.microsoft.com/office/drawing/2014/main" val="20003"/>
                    </a:ext>
                  </a:extLst>
                </a:gridCol>
              </a:tblGrid>
              <a:tr h="475411">
                <a:tc>
                  <a:txBody>
                    <a:bodyPr/>
                    <a:lstStyle/>
                    <a:p>
                      <a:pPr marL="0" lvl="0" indent="0" algn="ctr" rtl="0">
                        <a:spcBef>
                          <a:spcPts val="0"/>
                        </a:spcBef>
                        <a:spcAft>
                          <a:spcPts val="0"/>
                        </a:spcAft>
                        <a:buNone/>
                      </a:pPr>
                      <a:r>
                        <a:rPr lang="en" sz="1800" b="1" dirty="0"/>
                        <a:t>Metric</a:t>
                      </a:r>
                      <a:endParaRPr sz="1800" b="1" dirty="0"/>
                    </a:p>
                  </a:txBody>
                  <a:tcPr marL="121900" marR="121900" marT="121900" marB="121900"/>
                </a:tc>
                <a:tc>
                  <a:txBody>
                    <a:bodyPr/>
                    <a:lstStyle/>
                    <a:p>
                      <a:pPr marL="0" lvl="0" indent="0" algn="ctr" rtl="0">
                        <a:spcBef>
                          <a:spcPts val="0"/>
                        </a:spcBef>
                        <a:spcAft>
                          <a:spcPts val="0"/>
                        </a:spcAft>
                        <a:buNone/>
                      </a:pPr>
                      <a:r>
                        <a:rPr lang="en" sz="1800" b="1" dirty="0"/>
                        <a:t>2020-21 Baseline</a:t>
                      </a:r>
                      <a:endParaRPr sz="1800" b="1" dirty="0"/>
                    </a:p>
                  </a:txBody>
                  <a:tcPr marL="121900" marR="121900" marT="121900" marB="121900"/>
                </a:tc>
                <a:tc>
                  <a:txBody>
                    <a:bodyPr/>
                    <a:lstStyle/>
                    <a:p>
                      <a:pPr marL="0" lvl="0" indent="0" algn="ctr" rtl="0">
                        <a:spcBef>
                          <a:spcPts val="0"/>
                        </a:spcBef>
                        <a:spcAft>
                          <a:spcPts val="0"/>
                        </a:spcAft>
                        <a:buNone/>
                      </a:pPr>
                      <a:r>
                        <a:rPr lang="en" sz="1800" b="1" dirty="0"/>
                        <a:t>Desired Outcome for 2023-24</a:t>
                      </a:r>
                      <a:endParaRPr sz="1800" b="1" dirty="0"/>
                    </a:p>
                  </a:txBody>
                  <a:tcPr marL="121900" marR="121900" marT="121900" marB="121900"/>
                </a:tc>
                <a:tc>
                  <a:txBody>
                    <a:bodyPr/>
                    <a:lstStyle/>
                    <a:p>
                      <a:pPr marL="0" lvl="0" indent="0" algn="ctr" rtl="0">
                        <a:spcBef>
                          <a:spcPts val="0"/>
                        </a:spcBef>
                        <a:spcAft>
                          <a:spcPts val="0"/>
                        </a:spcAft>
                        <a:buNone/>
                      </a:pPr>
                      <a:r>
                        <a:rPr lang="en-US" sz="1800" b="1" dirty="0"/>
                        <a:t>Status</a:t>
                      </a:r>
                      <a:endParaRPr sz="1800" b="1" dirty="0"/>
                    </a:p>
                  </a:txBody>
                  <a:tcPr marL="121900" marR="121900" marT="121900" marB="121900"/>
                </a:tc>
                <a:extLst>
                  <a:ext uri="{0D108BD9-81ED-4DB2-BD59-A6C34878D82A}">
                    <a16:rowId xmlns:a16="http://schemas.microsoft.com/office/drawing/2014/main" val="10000"/>
                  </a:ext>
                </a:extLst>
              </a:tr>
              <a:tr h="930697">
                <a:tc>
                  <a:txBody>
                    <a:bodyPr/>
                    <a:lstStyle/>
                    <a:p>
                      <a:pPr rtl="0"/>
                      <a:r>
                        <a:rPr lang="en-US" sz="1200" dirty="0">
                          <a:solidFill>
                            <a:srgbClr val="080100"/>
                          </a:solidFill>
                          <a:effectLst/>
                          <a:latin typeface="Arial Nova" panose="020B0504020202020204" pitchFamily="34" charset="0"/>
                        </a:rPr>
                        <a:t>Schools Site Council and English Learner Advisory Committee</a:t>
                      </a:r>
                    </a:p>
                  </a:txBody>
                  <a:tcPr/>
                </a:tc>
                <a:tc>
                  <a:txBody>
                    <a:bodyPr/>
                    <a:lstStyle/>
                    <a:p>
                      <a:pPr rtl="0"/>
                      <a:r>
                        <a:rPr lang="en-US" sz="1200" b="0" dirty="0">
                          <a:solidFill>
                            <a:srgbClr val="080100"/>
                          </a:solidFill>
                          <a:effectLst/>
                          <a:latin typeface="Arial Nova" panose="020B0504020202020204" pitchFamily="34" charset="0"/>
                        </a:rPr>
                        <a:t>8 SSC Meetings in 20-21</a:t>
                      </a:r>
                    </a:p>
                    <a:p>
                      <a:pPr rtl="0"/>
                      <a:r>
                        <a:rPr lang="en-US" sz="1200" b="0" dirty="0">
                          <a:solidFill>
                            <a:srgbClr val="080100"/>
                          </a:solidFill>
                          <a:effectLst/>
                          <a:latin typeface="Arial Nova" panose="020B0504020202020204" pitchFamily="34" charset="0"/>
                        </a:rPr>
                        <a:t>7 ELAC Meetings in 20-21</a:t>
                      </a:r>
                    </a:p>
                  </a:txBody>
                  <a:tcPr marL="121900" marR="121900" marT="121900" marB="121900"/>
                </a:tc>
                <a:tc>
                  <a:txBody>
                    <a:bodyPr/>
                    <a:lstStyle/>
                    <a:p>
                      <a:pPr rtl="0"/>
                      <a:r>
                        <a:rPr lang="en-US" sz="1200" b="0" dirty="0">
                          <a:solidFill>
                            <a:srgbClr val="080100"/>
                          </a:solidFill>
                          <a:effectLst/>
                          <a:latin typeface="Arial Nova" panose="020B0504020202020204" pitchFamily="34" charset="0"/>
                        </a:rPr>
                        <a:t>Minimum of 7 Meetings Annually</a:t>
                      </a:r>
                    </a:p>
                  </a:txBody>
                  <a:tcPr marL="121900" marR="121900" marT="121900" marB="121900"/>
                </a:tc>
                <a:tc>
                  <a:txBody>
                    <a:bodyPr/>
                    <a:lstStyle/>
                    <a:p>
                      <a:pPr marL="0" lvl="0" indent="0" algn="l" rtl="0">
                        <a:spcBef>
                          <a:spcPts val="0"/>
                        </a:spcBef>
                        <a:spcAft>
                          <a:spcPts val="0"/>
                        </a:spcAft>
                        <a:buNone/>
                      </a:pPr>
                      <a:r>
                        <a:rPr lang="en-US" sz="1200" dirty="0">
                          <a:solidFill>
                            <a:srgbClr val="080100"/>
                          </a:solidFill>
                          <a:latin typeface="Arial Nova" panose="020B0504020202020204" pitchFamily="34" charset="0"/>
                        </a:rPr>
                        <a:t>4 SSC Meetings</a:t>
                      </a:r>
                    </a:p>
                    <a:p>
                      <a:pPr marL="0" lvl="0" indent="0" algn="l" rtl="0">
                        <a:spcBef>
                          <a:spcPts val="0"/>
                        </a:spcBef>
                        <a:spcAft>
                          <a:spcPts val="0"/>
                        </a:spcAft>
                        <a:buNone/>
                      </a:pPr>
                      <a:r>
                        <a:rPr lang="en-US" sz="1200" dirty="0">
                          <a:solidFill>
                            <a:srgbClr val="080100"/>
                          </a:solidFill>
                          <a:latin typeface="Arial Nova" panose="020B0504020202020204" pitchFamily="34" charset="0"/>
                        </a:rPr>
                        <a:t>3 ELAC Meetings</a:t>
                      </a:r>
                      <a:endParaRPr sz="12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1"/>
                  </a:ext>
                </a:extLst>
              </a:tr>
              <a:tr h="1230534">
                <a:tc>
                  <a:txBody>
                    <a:bodyPr/>
                    <a:lstStyle/>
                    <a:p>
                      <a:pPr rtl="0"/>
                      <a:r>
                        <a:rPr lang="en-US" sz="1200" b="0" dirty="0">
                          <a:solidFill>
                            <a:srgbClr val="080100"/>
                          </a:solidFill>
                          <a:effectLst/>
                          <a:latin typeface="Arial Nova" panose="020B0504020202020204" pitchFamily="34" charset="0"/>
                        </a:rPr>
                        <a:t>Family Nights</a:t>
                      </a:r>
                    </a:p>
                  </a:txBody>
                  <a:tcPr marL="121900" marR="121900" marT="121900" marB="121900"/>
                </a:tc>
                <a:tc>
                  <a:txBody>
                    <a:bodyPr/>
                    <a:lstStyle/>
                    <a:p>
                      <a:pPr rtl="0"/>
                      <a:r>
                        <a:rPr lang="en-US" sz="1200" dirty="0">
                          <a:solidFill>
                            <a:srgbClr val="080100"/>
                          </a:solidFill>
                          <a:latin typeface="Arial Nova" panose="020B0504020202020204" pitchFamily="34" charset="0"/>
                        </a:rPr>
                        <a:t>19-20</a:t>
                      </a:r>
                    </a:p>
                    <a:p>
                      <a:pPr rtl="0"/>
                      <a:r>
                        <a:rPr lang="en-US" sz="1200" dirty="0">
                          <a:solidFill>
                            <a:srgbClr val="080100"/>
                          </a:solidFill>
                          <a:latin typeface="Arial Nova" panose="020B0504020202020204" pitchFamily="34" charset="0"/>
                        </a:rPr>
                        <a:t>7 Family Information Nights</a:t>
                      </a:r>
                    </a:p>
                    <a:p>
                      <a:pPr rtl="0"/>
                      <a:r>
                        <a:rPr lang="en-US" sz="1200" dirty="0">
                          <a:solidFill>
                            <a:srgbClr val="080100"/>
                          </a:solidFill>
                          <a:latin typeface="Arial Nova" panose="020B0504020202020204" pitchFamily="34" charset="0"/>
                        </a:rPr>
                        <a:t>8 Coffee with the Directors</a:t>
                      </a:r>
                      <a:endParaRPr sz="12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200" dirty="0">
                          <a:solidFill>
                            <a:srgbClr val="080100"/>
                          </a:solidFill>
                          <a:latin typeface="Arial Nova" panose="020B0504020202020204" pitchFamily="34" charset="0"/>
                        </a:rPr>
                        <a:t>Minimum of 5 Family Engagement</a:t>
                      </a:r>
                    </a:p>
                    <a:p>
                      <a:pPr marL="0" lvl="0" indent="0" algn="l" rtl="0">
                        <a:spcBef>
                          <a:spcPts val="0"/>
                        </a:spcBef>
                        <a:spcAft>
                          <a:spcPts val="0"/>
                        </a:spcAft>
                        <a:buNone/>
                      </a:pPr>
                      <a:r>
                        <a:rPr lang="en-US" sz="1200" dirty="0">
                          <a:solidFill>
                            <a:srgbClr val="080100"/>
                          </a:solidFill>
                          <a:latin typeface="Arial Nova" panose="020B0504020202020204" pitchFamily="34" charset="0"/>
                        </a:rPr>
                        <a:t>Minimum of 7 Coffee with the Directors</a:t>
                      </a:r>
                      <a:endParaRPr sz="12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200" dirty="0">
                          <a:solidFill>
                            <a:srgbClr val="080100"/>
                          </a:solidFill>
                          <a:latin typeface="Arial Nova" panose="020B0504020202020204" pitchFamily="34" charset="0"/>
                        </a:rPr>
                        <a:t>We were able to hold 6 Coffee with the Directors once families were allowed back on campus.  We held 5 Family Education Nights.</a:t>
                      </a:r>
                      <a:endParaRPr sz="12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0002"/>
                  </a:ext>
                </a:extLst>
              </a:tr>
              <a:tr h="954147">
                <a:tc>
                  <a:txBody>
                    <a:bodyPr/>
                    <a:lstStyle/>
                    <a:p>
                      <a:pPr rtl="0"/>
                      <a:r>
                        <a:rPr lang="en-US" sz="1200" b="0" dirty="0">
                          <a:solidFill>
                            <a:srgbClr val="080100"/>
                          </a:solidFill>
                          <a:effectLst/>
                          <a:latin typeface="Arial Nova" panose="020B0504020202020204" pitchFamily="34" charset="0"/>
                        </a:rPr>
                        <a:t>FIT report; clean, safe and functional </a:t>
                      </a:r>
                      <a:r>
                        <a:rPr lang="en-US" sz="1200" b="0" dirty="0" err="1">
                          <a:solidFill>
                            <a:srgbClr val="080100"/>
                          </a:solidFill>
                          <a:effectLst/>
                          <a:latin typeface="Arial Nova" panose="020B0504020202020204" pitchFamily="34" charset="0"/>
                        </a:rPr>
                        <a:t>facitilities</a:t>
                      </a:r>
                      <a:endParaRPr lang="en-US" sz="1200" b="0" dirty="0">
                        <a:solidFill>
                          <a:srgbClr val="080100"/>
                        </a:solidFill>
                        <a:effectLst/>
                        <a:latin typeface="Arial Nova" panose="020B0504020202020204" pitchFamily="34" charset="0"/>
                      </a:endParaRPr>
                    </a:p>
                  </a:txBody>
                  <a:tcPr marL="121900" marR="121900" marT="121900" marB="121900"/>
                </a:tc>
                <a:tc>
                  <a:txBody>
                    <a:bodyPr/>
                    <a:lstStyle/>
                    <a:p>
                      <a:pPr rtl="0"/>
                      <a:r>
                        <a:rPr lang="en-US" sz="1200" dirty="0">
                          <a:solidFill>
                            <a:srgbClr val="080100"/>
                          </a:solidFill>
                          <a:latin typeface="Arial Nova" panose="020B0504020202020204" pitchFamily="34" charset="0"/>
                        </a:rPr>
                        <a:t>Good Repair</a:t>
                      </a:r>
                      <a:endParaRPr sz="12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200" dirty="0">
                          <a:solidFill>
                            <a:srgbClr val="080100"/>
                          </a:solidFill>
                          <a:latin typeface="Arial Nova" panose="020B0504020202020204" pitchFamily="34" charset="0"/>
                        </a:rPr>
                        <a:t>Maintain</a:t>
                      </a:r>
                      <a:endParaRPr sz="12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200" dirty="0">
                          <a:solidFill>
                            <a:srgbClr val="080100"/>
                          </a:solidFill>
                          <a:latin typeface="Arial Nova" panose="020B0504020202020204" pitchFamily="34" charset="0"/>
                        </a:rPr>
                        <a:t>Report in August 2021 was Good Repair</a:t>
                      </a:r>
                      <a:endParaRPr sz="1200" dirty="0">
                        <a:solidFill>
                          <a:srgbClr val="080100"/>
                        </a:solidFill>
                        <a:latin typeface="Arial Nova" panose="020B0504020202020204" pitchFamily="34" charset="0"/>
                      </a:endParaRPr>
                    </a:p>
                  </a:txBody>
                  <a:tcPr marL="121900" marR="121900" marT="121900" marB="121900"/>
                </a:tc>
                <a:extLst>
                  <a:ext uri="{0D108BD9-81ED-4DB2-BD59-A6C34878D82A}">
                    <a16:rowId xmlns:a16="http://schemas.microsoft.com/office/drawing/2014/main" val="1419206828"/>
                  </a:ext>
                </a:extLst>
              </a:tr>
              <a:tr h="1156919">
                <a:tc>
                  <a:txBody>
                    <a:bodyPr/>
                    <a:lstStyle/>
                    <a:p>
                      <a:pPr rtl="0"/>
                      <a:r>
                        <a:rPr lang="en-US" sz="1200" b="0" dirty="0">
                          <a:solidFill>
                            <a:srgbClr val="080100"/>
                          </a:solidFill>
                          <a:effectLst/>
                          <a:latin typeface="Arial Nova" panose="020B0504020202020204" pitchFamily="34" charset="0"/>
                        </a:rPr>
                        <a:t>Parent participation in programs for English Learners, Low-Income and Foster-Youth students</a:t>
                      </a:r>
                    </a:p>
                  </a:txBody>
                  <a:tcPr marL="121900" marR="121900" marT="121900" marB="121900"/>
                </a:tc>
                <a:tc>
                  <a:txBody>
                    <a:bodyPr/>
                    <a:lstStyle/>
                    <a:p>
                      <a:pPr rtl="0"/>
                      <a:r>
                        <a:rPr lang="en-US" sz="1200" b="0" dirty="0">
                          <a:solidFill>
                            <a:srgbClr val="080100"/>
                          </a:solidFill>
                          <a:effectLst/>
                        </a:rPr>
                        <a:t>Met – Local Indicator – Spring 2021</a:t>
                      </a:r>
                    </a:p>
                  </a:txBody>
                  <a:tcPr marL="121900" marR="121900" marT="121900" marB="121900"/>
                </a:tc>
                <a:tc>
                  <a:txBody>
                    <a:bodyPr/>
                    <a:lstStyle/>
                    <a:p>
                      <a:pPr rtl="0"/>
                      <a:r>
                        <a:rPr lang="en-US" sz="1200" b="0" dirty="0">
                          <a:solidFill>
                            <a:srgbClr val="080100"/>
                          </a:solidFill>
                          <a:effectLst/>
                        </a:rPr>
                        <a:t>Met on Local Indicator 3</a:t>
                      </a:r>
                    </a:p>
                  </a:txBody>
                  <a:tcPr marL="121900" marR="121900" marT="121900" marB="1219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80100"/>
                          </a:solidFill>
                          <a:latin typeface="Arial Nova" panose="020B0504020202020204" pitchFamily="34" charset="0"/>
                        </a:rPr>
                        <a:t>Met on Local Indicator 3</a:t>
                      </a:r>
                    </a:p>
                  </a:txBody>
                  <a:tcPr marL="121900" marR="121900" marT="121900" marB="121900"/>
                </a:tc>
                <a:extLst>
                  <a:ext uri="{0D108BD9-81ED-4DB2-BD59-A6C34878D82A}">
                    <a16:rowId xmlns:a16="http://schemas.microsoft.com/office/drawing/2014/main" val="678180692"/>
                  </a:ext>
                </a:extLst>
              </a:tr>
              <a:tr h="1356719">
                <a:tc>
                  <a:txBody>
                    <a:bodyPr/>
                    <a:lstStyle/>
                    <a:p>
                      <a:pPr rtl="0"/>
                      <a:r>
                        <a:rPr lang="en-US" sz="1200" b="0" dirty="0">
                          <a:solidFill>
                            <a:srgbClr val="080100"/>
                          </a:solidFill>
                          <a:effectLst/>
                          <a:latin typeface="Arial Nova" panose="020B0504020202020204" pitchFamily="34" charset="0"/>
                        </a:rPr>
                        <a:t>Local Indicator 6 School Climate</a:t>
                      </a:r>
                    </a:p>
                  </a:txBody>
                  <a:tcPr marL="121900" marR="121900" marT="121900" marB="121900"/>
                </a:tc>
                <a:tc>
                  <a:txBody>
                    <a:bodyPr/>
                    <a:lstStyle/>
                    <a:p>
                      <a:pPr rtl="0"/>
                      <a:r>
                        <a:rPr lang="en-US" sz="1200" b="0" dirty="0">
                          <a:solidFill>
                            <a:srgbClr val="080100"/>
                          </a:solidFill>
                          <a:effectLst/>
                        </a:rPr>
                        <a:t>Met – Local Indicator 6 – Spring 2021</a:t>
                      </a:r>
                    </a:p>
                  </a:txBody>
                  <a:tcPr marL="121900" marR="121900" marT="121900" marB="121900"/>
                </a:tc>
                <a:tc>
                  <a:txBody>
                    <a:bodyPr/>
                    <a:lstStyle/>
                    <a:p>
                      <a:pPr marL="0" lvl="0" indent="0" algn="l" rtl="0">
                        <a:spcBef>
                          <a:spcPts val="0"/>
                        </a:spcBef>
                        <a:spcAft>
                          <a:spcPts val="0"/>
                        </a:spcAft>
                        <a:buNone/>
                      </a:pPr>
                      <a:r>
                        <a:rPr lang="en-US" sz="1200" dirty="0">
                          <a:solidFill>
                            <a:srgbClr val="080100"/>
                          </a:solidFill>
                          <a:latin typeface="Arial Nova" panose="020B0504020202020204" pitchFamily="34" charset="0"/>
                        </a:rPr>
                        <a:t>Met on Local Indicator 6</a:t>
                      </a:r>
                      <a:endParaRPr sz="1200" dirty="0">
                        <a:solidFill>
                          <a:srgbClr val="080100"/>
                        </a:solidFill>
                        <a:latin typeface="Arial Nova" panose="020B0504020202020204" pitchFamily="34" charset="0"/>
                      </a:endParaRPr>
                    </a:p>
                  </a:txBody>
                  <a:tcPr marL="121900" marR="121900" marT="121900" marB="121900"/>
                </a:tc>
                <a:tc>
                  <a:txBody>
                    <a:bodyPr/>
                    <a:lstStyle/>
                    <a:p>
                      <a:pPr marL="0" lvl="0" indent="0" algn="l" rtl="0">
                        <a:spcBef>
                          <a:spcPts val="0"/>
                        </a:spcBef>
                        <a:spcAft>
                          <a:spcPts val="0"/>
                        </a:spcAft>
                        <a:buNone/>
                      </a:pPr>
                      <a:r>
                        <a:rPr lang="en-US" sz="1200" dirty="0">
                          <a:solidFill>
                            <a:srgbClr val="080100"/>
                          </a:solidFill>
                          <a:latin typeface="Arial Nova" panose="020B0504020202020204" pitchFamily="34" charset="0"/>
                        </a:rPr>
                        <a:t>Met on Local Indicator 6</a:t>
                      </a:r>
                    </a:p>
                  </a:txBody>
                  <a:tcPr marL="121900" marR="121900" marT="121900" marB="121900"/>
                </a:tc>
                <a:extLst>
                  <a:ext uri="{0D108BD9-81ED-4DB2-BD59-A6C34878D82A}">
                    <a16:rowId xmlns:a16="http://schemas.microsoft.com/office/drawing/2014/main" val="2162857677"/>
                  </a:ext>
                </a:extLst>
              </a:tr>
            </a:tbl>
          </a:graphicData>
        </a:graphic>
      </p:graphicFrame>
    </p:spTree>
    <p:extLst>
      <p:ext uri="{BB962C8B-B14F-4D97-AF65-F5344CB8AC3E}">
        <p14:creationId xmlns:p14="http://schemas.microsoft.com/office/powerpoint/2010/main" val="167348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60A5E15-411A-493A-AADF-A40669F3517B}"/>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idx="12"/>
          </p:nvPr>
        </p:nvSpPr>
        <p:spPr/>
        <p:txBody>
          <a:bodyPr/>
          <a:lstStyle/>
          <a:p>
            <a:fld id="{98C0CDE5-970C-4CC4-BF43-0DA127E73E82}" type="slidenum">
              <a:rPr lang="en-US" smtClean="0"/>
              <a:t>34</a:t>
            </a:fld>
            <a:endParaRPr lang="en-US" dirty="0"/>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4294967295"/>
            <p:extLst>
              <p:ext uri="{D42A27DB-BD31-4B8C-83A1-F6EECF244321}">
                <p14:modId xmlns:p14="http://schemas.microsoft.com/office/powerpoint/2010/main" val="481764695"/>
              </p:ext>
            </p:extLst>
          </p:nvPr>
        </p:nvGraphicFramePr>
        <p:xfrm>
          <a:off x="2676524" y="631999"/>
          <a:ext cx="6602226" cy="5978018"/>
        </p:xfrm>
        <a:graphic>
          <a:graphicData uri="http://schemas.openxmlformats.org/drawingml/2006/table">
            <a:tbl>
              <a:tblPr firstRow="1" bandRow="1">
                <a:tableStyleId>{5C22544A-7EE6-4342-B048-85BDC9FD1C3A}</a:tableStyleId>
              </a:tblPr>
              <a:tblGrid>
                <a:gridCol w="3668707">
                  <a:extLst>
                    <a:ext uri="{9D8B030D-6E8A-4147-A177-3AD203B41FA5}">
                      <a16:colId xmlns:a16="http://schemas.microsoft.com/office/drawing/2014/main" val="1078058074"/>
                    </a:ext>
                  </a:extLst>
                </a:gridCol>
                <a:gridCol w="2933519">
                  <a:extLst>
                    <a:ext uri="{9D8B030D-6E8A-4147-A177-3AD203B41FA5}">
                      <a16:colId xmlns:a16="http://schemas.microsoft.com/office/drawing/2014/main" val="3420017166"/>
                    </a:ext>
                  </a:extLst>
                </a:gridCol>
              </a:tblGrid>
              <a:tr h="1228487">
                <a:tc>
                  <a:txBody>
                    <a:bodyPr/>
                    <a:lstStyle/>
                    <a:p>
                      <a:pPr algn="ctr"/>
                      <a:r>
                        <a:rPr lang="en-US" sz="1400" b="1" dirty="0">
                          <a:latin typeface="+mj-lt"/>
                        </a:rPr>
                        <a:t>ACTION TITLE/DESCRIPTION</a:t>
                      </a: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accent4"/>
                          </a:solidFill>
                          <a:latin typeface="+mj-lt"/>
                        </a:rPr>
                        <a:t>BUDGETED EXPENDITURE</a:t>
                      </a:r>
                      <a:endParaRPr lang="ru-RU" sz="1400" b="1" dirty="0">
                        <a:solidFill>
                          <a:schemeClr val="accent4"/>
                        </a:solidFill>
                        <a:latin typeface="+mj-lt"/>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402420211"/>
                  </a:ext>
                </a:extLst>
              </a:tr>
              <a:tr h="371713">
                <a:tc>
                  <a:txBody>
                    <a:bodyPr/>
                    <a:lstStyle/>
                    <a:p>
                      <a:pPr marL="0" algn="ctr" defTabSz="914400" rtl="0" eaLnBrk="1" latinLnBrk="0" hangingPunct="1"/>
                      <a:r>
                        <a:rPr lang="en-US" sz="1400" b="1" i="0" kern="1200" dirty="0">
                          <a:solidFill>
                            <a:schemeClr val="accent4"/>
                          </a:solidFill>
                          <a:latin typeface="+mn-lt"/>
                          <a:ea typeface="+mn-ea"/>
                          <a:cs typeface="+mn-cs"/>
                        </a:rPr>
                        <a:t>Social/Emotional Curriculum Supports</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$20,219</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79917"/>
                  </a:ext>
                </a:extLst>
              </a:tr>
              <a:tr h="379517">
                <a:tc>
                  <a:txBody>
                    <a:bodyPr/>
                    <a:lstStyle/>
                    <a:p>
                      <a:pPr marL="0" algn="ctr" defTabSz="914400" rtl="0" eaLnBrk="1" latinLnBrk="0" hangingPunct="1"/>
                      <a:r>
                        <a:rPr lang="en-US" sz="1400" b="1" i="0" kern="1200" dirty="0">
                          <a:solidFill>
                            <a:schemeClr val="accent4"/>
                          </a:solidFill>
                          <a:latin typeface="+mn-lt"/>
                          <a:ea typeface="+mn-ea"/>
                          <a:cs typeface="+mn-cs"/>
                        </a:rPr>
                        <a:t>Counseling Services</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$132,721.20</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2921562"/>
                  </a:ext>
                </a:extLst>
              </a:tr>
              <a:tr h="353291">
                <a:tc>
                  <a:txBody>
                    <a:bodyPr/>
                    <a:lstStyle/>
                    <a:p>
                      <a:pPr marL="0" algn="ctr" defTabSz="914400" rtl="0" eaLnBrk="1" latinLnBrk="0" hangingPunct="1"/>
                      <a:r>
                        <a:rPr lang="en-US" sz="1400" b="1" i="0" kern="1200" dirty="0">
                          <a:solidFill>
                            <a:schemeClr val="accent4"/>
                          </a:solidFill>
                          <a:latin typeface="+mn-lt"/>
                          <a:ea typeface="+mn-ea"/>
                          <a:cs typeface="+mn-cs"/>
                        </a:rPr>
                        <a:t>Increase to school Psychologist Contract</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$18,000</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8360"/>
                  </a:ext>
                </a:extLst>
              </a:tr>
              <a:tr h="441365">
                <a:tc>
                  <a:txBody>
                    <a:bodyPr/>
                    <a:lstStyle/>
                    <a:p>
                      <a:pPr marL="0" algn="ctr" defTabSz="914400" rtl="0" eaLnBrk="1" latinLnBrk="0" hangingPunct="1"/>
                      <a:r>
                        <a:rPr lang="en-US" sz="1400" b="1" i="0" kern="1200" dirty="0">
                          <a:solidFill>
                            <a:schemeClr val="accent4"/>
                          </a:solidFill>
                          <a:latin typeface="+mn-lt"/>
                          <a:ea typeface="+mn-ea"/>
                          <a:cs typeface="+mn-cs"/>
                        </a:rPr>
                        <a:t>SEL supports in and out of the classroom</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$9,500</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233428"/>
                  </a:ext>
                </a:extLst>
              </a:tr>
              <a:tr h="462147">
                <a:tc>
                  <a:txBody>
                    <a:bodyPr/>
                    <a:lstStyle/>
                    <a:p>
                      <a:pPr marL="0" algn="ctr" defTabSz="914400" rtl="0" eaLnBrk="1" latinLnBrk="0" hangingPunct="1"/>
                      <a:r>
                        <a:rPr lang="en-US" sz="1400" b="1" i="0" kern="1200" dirty="0">
                          <a:solidFill>
                            <a:schemeClr val="accent4"/>
                          </a:solidFill>
                          <a:latin typeface="+mn-lt"/>
                          <a:ea typeface="+mn-ea"/>
                          <a:cs typeface="+mn-cs"/>
                        </a:rPr>
                        <a:t>Enrichment programs</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$104,865.33</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736713"/>
                  </a:ext>
                </a:extLst>
              </a:tr>
              <a:tr h="588186">
                <a:tc>
                  <a:txBody>
                    <a:bodyPr/>
                    <a:lstStyle/>
                    <a:p>
                      <a:pPr marL="0" algn="ctr" defTabSz="914400" rtl="0" eaLnBrk="1" latinLnBrk="0" hangingPunct="1"/>
                      <a:r>
                        <a:rPr lang="en-US" sz="1400" b="1" i="0" kern="1200" dirty="0">
                          <a:solidFill>
                            <a:schemeClr val="accent4"/>
                          </a:solidFill>
                          <a:latin typeface="+mn-lt"/>
                          <a:ea typeface="+mn-ea"/>
                          <a:cs typeface="+mn-cs"/>
                        </a:rPr>
                        <a:t>Classroom Furniture and Library Furniture</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N/A</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0748160"/>
                  </a:ext>
                </a:extLst>
              </a:tr>
              <a:tr h="588186">
                <a:tc>
                  <a:txBody>
                    <a:bodyPr/>
                    <a:lstStyle/>
                    <a:p>
                      <a:pPr marL="0" algn="ctr" defTabSz="914400" rtl="0" eaLnBrk="1" latinLnBrk="0" hangingPunct="1"/>
                      <a:r>
                        <a:rPr lang="en-US" sz="1400" b="1" i="0" kern="1200" dirty="0">
                          <a:solidFill>
                            <a:schemeClr val="accent4"/>
                          </a:solidFill>
                          <a:latin typeface="+mn-lt"/>
                          <a:ea typeface="+mn-ea"/>
                          <a:cs typeface="+mn-cs"/>
                        </a:rPr>
                        <a:t>Family Engagement and Education</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$14,328.11</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2231410"/>
                  </a:ext>
                </a:extLst>
              </a:tr>
              <a:tr h="502008">
                <a:tc>
                  <a:txBody>
                    <a:bodyPr/>
                    <a:lstStyle/>
                    <a:p>
                      <a:pPr marL="0" algn="ctr" defTabSz="914400" rtl="0" eaLnBrk="1" latinLnBrk="0" hangingPunct="1"/>
                      <a:r>
                        <a:rPr lang="en-US" sz="1400" b="1" i="0" kern="1200" dirty="0">
                          <a:solidFill>
                            <a:schemeClr val="accent4"/>
                          </a:solidFill>
                          <a:latin typeface="+mn-lt"/>
                          <a:ea typeface="+mn-ea"/>
                          <a:cs typeface="+mn-cs"/>
                        </a:rPr>
                        <a:t>Library Personnel</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$12,700</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156287"/>
                  </a:ext>
                </a:extLst>
              </a:tr>
              <a:tr h="474932">
                <a:tc>
                  <a:txBody>
                    <a:bodyPr/>
                    <a:lstStyle/>
                    <a:p>
                      <a:pPr marL="0" algn="ctr" defTabSz="914400" rtl="0" eaLnBrk="1" latinLnBrk="0" hangingPunct="1"/>
                      <a:r>
                        <a:rPr lang="en-US" sz="1400" b="1" i="0" kern="1200" dirty="0">
                          <a:solidFill>
                            <a:schemeClr val="accent4"/>
                          </a:solidFill>
                          <a:latin typeface="+mn-lt"/>
                          <a:ea typeface="+mn-ea"/>
                          <a:cs typeface="+mn-cs"/>
                        </a:rPr>
                        <a:t>Spanish Enrichment Program</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$47,700</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2619835"/>
                  </a:ext>
                </a:extLst>
              </a:tr>
              <a:tr h="588186">
                <a:tc>
                  <a:txBody>
                    <a:bodyPr/>
                    <a:lstStyle/>
                    <a:p>
                      <a:pPr marL="0" algn="ctr" defTabSz="914400" rtl="0" eaLnBrk="1" latinLnBrk="0" hangingPunct="1"/>
                      <a:r>
                        <a:rPr lang="en-US" sz="1400" b="1" i="0" kern="1200" dirty="0">
                          <a:solidFill>
                            <a:schemeClr val="accent4"/>
                          </a:solidFill>
                          <a:latin typeface="+mn-lt"/>
                          <a:ea typeface="+mn-ea"/>
                          <a:cs typeface="+mn-cs"/>
                        </a:rPr>
                        <a:t>After School Clubs</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400" b="1" i="0" kern="1200" dirty="0">
                          <a:solidFill>
                            <a:schemeClr val="accent4"/>
                          </a:solidFill>
                          <a:latin typeface="+mn-lt"/>
                          <a:ea typeface="+mn-ea"/>
                          <a:cs typeface="+mn-cs"/>
                        </a:rPr>
                        <a:t>$280,000</a:t>
                      </a:r>
                      <a:endParaRPr lang="ru-RU" sz="1400" b="1" i="0" kern="1200" dirty="0">
                        <a:solidFill>
                          <a:schemeClr val="accent4"/>
                        </a:solidFill>
                        <a:latin typeface="+mn-lt"/>
                        <a:ea typeface="+mn-ea"/>
                        <a:cs typeface="+mn-cs"/>
                      </a:endParaRPr>
                    </a:p>
                  </a:txBody>
                  <a:tcPr marL="92013" marR="92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8568633"/>
                  </a:ext>
                </a:extLst>
              </a:tr>
            </a:tbl>
          </a:graphicData>
        </a:graphic>
      </p:graphicFrame>
      <p:sp>
        <p:nvSpPr>
          <p:cNvPr id="10" name="Title 9">
            <a:extLst>
              <a:ext uri="{FF2B5EF4-FFF2-40B4-BE49-F238E27FC236}">
                <a16:creationId xmlns:a16="http://schemas.microsoft.com/office/drawing/2014/main" id="{99F93720-A028-4F7A-873D-1921D204C192}"/>
              </a:ext>
            </a:extLst>
          </p:cNvPr>
          <p:cNvSpPr>
            <a:spLocks noGrp="1"/>
          </p:cNvSpPr>
          <p:nvPr>
            <p:ph type="title"/>
          </p:nvPr>
        </p:nvSpPr>
        <p:spPr>
          <a:xfrm>
            <a:off x="124655" y="53569"/>
            <a:ext cx="11360800" cy="943200"/>
          </a:xfrm>
        </p:spPr>
        <p:txBody>
          <a:bodyPr>
            <a:normAutofit/>
          </a:bodyPr>
          <a:lstStyle/>
          <a:p>
            <a:r>
              <a:rPr lang="en-US" sz="3200" dirty="0"/>
              <a:t>LCAP GOAL 3 – FUNDED ACTION 22-23</a:t>
            </a:r>
          </a:p>
        </p:txBody>
      </p:sp>
    </p:spTree>
    <p:extLst>
      <p:ext uri="{BB962C8B-B14F-4D97-AF65-F5344CB8AC3E}">
        <p14:creationId xmlns:p14="http://schemas.microsoft.com/office/powerpoint/2010/main" val="2493886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99F36-20FD-4C26-B16B-F1CFD3BB973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7F0D7E7-69F5-40E9-AB7B-C481E9E76B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1EF45B-5D44-4898-ABB0-612604B178F2}"/>
              </a:ext>
            </a:extLst>
          </p:cNvPr>
          <p:cNvSpPr>
            <a:spLocks noGrp="1"/>
          </p:cNvSpPr>
          <p:nvPr>
            <p:ph type="sldNum" idx="12"/>
          </p:nvPr>
        </p:nvSpPr>
        <p:spPr/>
        <p:txBody>
          <a:bodyPr/>
          <a:lstStyle/>
          <a:p>
            <a:pPr algn="r"/>
            <a:fld id="{00000000-1234-1234-1234-123412341234}" type="slidenum">
              <a:rPr lang="en" smtClean="0"/>
              <a:pPr algn="r"/>
              <a:t>35</a:t>
            </a:fld>
            <a:endParaRPr lang="en"/>
          </a:p>
        </p:txBody>
      </p:sp>
      <p:pic>
        <p:nvPicPr>
          <p:cNvPr id="6" name="Picture 5">
            <a:extLst>
              <a:ext uri="{FF2B5EF4-FFF2-40B4-BE49-F238E27FC236}">
                <a16:creationId xmlns:a16="http://schemas.microsoft.com/office/drawing/2014/main" id="{C83DF722-266F-41F6-B0A6-714C7C883810}"/>
              </a:ext>
            </a:extLst>
          </p:cNvPr>
          <p:cNvPicPr>
            <a:picLocks noChangeAspect="1"/>
          </p:cNvPicPr>
          <p:nvPr/>
        </p:nvPicPr>
        <p:blipFill>
          <a:blip r:embed="rId2"/>
          <a:stretch>
            <a:fillRect/>
          </a:stretch>
        </p:blipFill>
        <p:spPr>
          <a:xfrm>
            <a:off x="95250" y="45117"/>
            <a:ext cx="12268200" cy="6858000"/>
          </a:xfrm>
          <a:prstGeom prst="rect">
            <a:avLst/>
          </a:prstGeom>
        </p:spPr>
      </p:pic>
    </p:spTree>
    <p:extLst>
      <p:ext uri="{BB962C8B-B14F-4D97-AF65-F5344CB8AC3E}">
        <p14:creationId xmlns:p14="http://schemas.microsoft.com/office/powerpoint/2010/main" val="632031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B1DD-A244-4635-808F-DACF8CA78A3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53C62B6-C001-4636-923A-10CD5790CE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5499A0-DBB0-4366-9871-0715D38D1991}"/>
              </a:ext>
            </a:extLst>
          </p:cNvPr>
          <p:cNvSpPr>
            <a:spLocks noGrp="1"/>
          </p:cNvSpPr>
          <p:nvPr>
            <p:ph type="sldNum" idx="12"/>
          </p:nvPr>
        </p:nvSpPr>
        <p:spPr/>
        <p:txBody>
          <a:bodyPr/>
          <a:lstStyle/>
          <a:p>
            <a:pPr algn="r"/>
            <a:fld id="{00000000-1234-1234-1234-123412341234}" type="slidenum">
              <a:rPr lang="en" smtClean="0"/>
              <a:pPr algn="r"/>
              <a:t>36</a:t>
            </a:fld>
            <a:endParaRPr lang="en"/>
          </a:p>
        </p:txBody>
      </p:sp>
      <p:pic>
        <p:nvPicPr>
          <p:cNvPr id="5" name="Picture 4">
            <a:extLst>
              <a:ext uri="{FF2B5EF4-FFF2-40B4-BE49-F238E27FC236}">
                <a16:creationId xmlns:a16="http://schemas.microsoft.com/office/drawing/2014/main" id="{8ECE2D51-B1E6-4FA4-8BC7-7528DDCAA3B4}"/>
              </a:ext>
            </a:extLst>
          </p:cNvPr>
          <p:cNvPicPr>
            <a:picLocks noChangeAspect="1"/>
          </p:cNvPicPr>
          <p:nvPr/>
        </p:nvPicPr>
        <p:blipFill>
          <a:blip r:embed="rId2"/>
          <a:stretch>
            <a:fillRect/>
          </a:stretch>
        </p:blipFill>
        <p:spPr>
          <a:xfrm>
            <a:off x="0" y="0"/>
            <a:ext cx="12372975" cy="6858000"/>
          </a:xfrm>
          <a:prstGeom prst="rect">
            <a:avLst/>
          </a:prstGeom>
        </p:spPr>
      </p:pic>
    </p:spTree>
    <p:extLst>
      <p:ext uri="{BB962C8B-B14F-4D97-AF65-F5344CB8AC3E}">
        <p14:creationId xmlns:p14="http://schemas.microsoft.com/office/powerpoint/2010/main" val="3130497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518265" y="1003757"/>
            <a:ext cx="4065084" cy="700842"/>
          </a:xfrm>
        </p:spPr>
        <p:txBody>
          <a:bodyPr/>
          <a:lstStyle/>
          <a:p>
            <a:r>
              <a:rPr lang="en-US" dirty="0"/>
              <a:t>Dolphin Strong!</a:t>
            </a:r>
          </a:p>
        </p:txBody>
      </p:sp>
      <p:pic>
        <p:nvPicPr>
          <p:cNvPr id="25" name="Picture Placeholder 24" descr="Child Holding Pencil While coloring">
            <a:extLst>
              <a:ext uri="{FF2B5EF4-FFF2-40B4-BE49-F238E27FC236}">
                <a16:creationId xmlns:a16="http://schemas.microsoft.com/office/drawing/2014/main" id="{D25A3CAD-2ED9-4CC4-AC5F-E449BB76427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3314240" y="793217"/>
            <a:ext cx="8877760" cy="6064783"/>
          </a:xfrm>
        </p:spPr>
      </p:pic>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37</a:t>
            </a:fld>
            <a:endParaRPr lang="en-US" dirty="0"/>
          </a:p>
        </p:txBody>
      </p:sp>
    </p:spTree>
    <p:extLst>
      <p:ext uri="{BB962C8B-B14F-4D97-AF65-F5344CB8AC3E}">
        <p14:creationId xmlns:p14="http://schemas.microsoft.com/office/powerpoint/2010/main" val="243994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25B3-8BAB-4A19-AC5F-3A7B3B2A36F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1EB97A0-4A1F-462A-902C-F53DA1A458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94D17B-4C95-4321-AA0B-C941FC0145DF}"/>
              </a:ext>
            </a:extLst>
          </p:cNvPr>
          <p:cNvSpPr>
            <a:spLocks noGrp="1"/>
          </p:cNvSpPr>
          <p:nvPr>
            <p:ph type="sldNum" idx="12"/>
          </p:nvPr>
        </p:nvSpPr>
        <p:spPr/>
        <p:txBody>
          <a:bodyPr/>
          <a:lstStyle/>
          <a:p>
            <a:pPr algn="r"/>
            <a:fld id="{00000000-1234-1234-1234-123412341234}" type="slidenum">
              <a:rPr lang="en" smtClean="0"/>
              <a:pPr algn="r"/>
              <a:t>4</a:t>
            </a:fld>
            <a:endParaRPr lang="en"/>
          </a:p>
        </p:txBody>
      </p:sp>
      <p:pic>
        <p:nvPicPr>
          <p:cNvPr id="5" name="Picture 4">
            <a:extLst>
              <a:ext uri="{FF2B5EF4-FFF2-40B4-BE49-F238E27FC236}">
                <a16:creationId xmlns:a16="http://schemas.microsoft.com/office/drawing/2014/main" id="{1F64FC8B-4D95-49E7-A999-60EF2B2960E4}"/>
              </a:ext>
            </a:extLst>
          </p:cNvPr>
          <p:cNvPicPr>
            <a:picLocks noChangeAspect="1"/>
          </p:cNvPicPr>
          <p:nvPr/>
        </p:nvPicPr>
        <p:blipFill>
          <a:blip r:embed="rId2"/>
          <a:stretch>
            <a:fillRect/>
          </a:stretch>
        </p:blipFill>
        <p:spPr>
          <a:xfrm>
            <a:off x="85725" y="0"/>
            <a:ext cx="12106275" cy="6858000"/>
          </a:xfrm>
          <a:prstGeom prst="rect">
            <a:avLst/>
          </a:prstGeom>
        </p:spPr>
      </p:pic>
    </p:spTree>
    <p:extLst>
      <p:ext uri="{BB962C8B-B14F-4D97-AF65-F5344CB8AC3E}">
        <p14:creationId xmlns:p14="http://schemas.microsoft.com/office/powerpoint/2010/main" val="187585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4419F-6A9B-4A02-B916-4561A55E4CC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3535690-2ADD-42F6-8D55-493A2465A2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996808-548D-49E1-B680-4D39E552B76C}"/>
              </a:ext>
            </a:extLst>
          </p:cNvPr>
          <p:cNvSpPr>
            <a:spLocks noGrp="1"/>
          </p:cNvSpPr>
          <p:nvPr>
            <p:ph type="sldNum" idx="12"/>
          </p:nvPr>
        </p:nvSpPr>
        <p:spPr/>
        <p:txBody>
          <a:bodyPr/>
          <a:lstStyle/>
          <a:p>
            <a:pPr algn="r"/>
            <a:fld id="{00000000-1234-1234-1234-123412341234}" type="slidenum">
              <a:rPr lang="en" smtClean="0"/>
              <a:pPr algn="r"/>
              <a:t>5</a:t>
            </a:fld>
            <a:endParaRPr lang="en"/>
          </a:p>
        </p:txBody>
      </p:sp>
      <p:pic>
        <p:nvPicPr>
          <p:cNvPr id="5" name="Picture 4">
            <a:extLst>
              <a:ext uri="{FF2B5EF4-FFF2-40B4-BE49-F238E27FC236}">
                <a16:creationId xmlns:a16="http://schemas.microsoft.com/office/drawing/2014/main" id="{8879A3DE-09F0-4402-A62A-46777A927DC3}"/>
              </a:ext>
            </a:extLst>
          </p:cNvPr>
          <p:cNvPicPr>
            <a:picLocks noChangeAspect="1"/>
          </p:cNvPicPr>
          <p:nvPr/>
        </p:nvPicPr>
        <p:blipFill>
          <a:blip r:embed="rId2"/>
          <a:stretch>
            <a:fillRect/>
          </a:stretch>
        </p:blipFill>
        <p:spPr>
          <a:xfrm>
            <a:off x="124441" y="115577"/>
            <a:ext cx="11903769" cy="6605012"/>
          </a:xfrm>
          <a:prstGeom prst="rect">
            <a:avLst/>
          </a:prstGeom>
        </p:spPr>
      </p:pic>
    </p:spTree>
    <p:extLst>
      <p:ext uri="{BB962C8B-B14F-4D97-AF65-F5344CB8AC3E}">
        <p14:creationId xmlns:p14="http://schemas.microsoft.com/office/powerpoint/2010/main" val="384317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190349" y="876641"/>
            <a:ext cx="4624272" cy="1333630"/>
          </a:xfrm>
        </p:spPr>
        <p:txBody>
          <a:bodyPr>
            <a:normAutofit fontScale="90000"/>
          </a:bodyPr>
          <a:lstStyle/>
          <a:p>
            <a:pPr algn="ctr"/>
            <a:r>
              <a:rPr lang="en-US" sz="2700" dirty="0"/>
              <a:t>THE BUDGET OVERVIEW FOR PARENTS 22-23</a:t>
            </a:r>
            <a:br>
              <a:rPr lang="en-US" dirty="0"/>
            </a:br>
            <a:endParaRPr lang="en-US" dirty="0"/>
          </a:p>
        </p:txBody>
      </p:sp>
      <p:sp>
        <p:nvSpPr>
          <p:cNvPr id="5" name="Text Placeholder 4">
            <a:extLst>
              <a:ext uri="{FF2B5EF4-FFF2-40B4-BE49-F238E27FC236}">
                <a16:creationId xmlns:a16="http://schemas.microsoft.com/office/drawing/2014/main" id="{47F58CBE-13EA-4F05-A482-DB6F4B95ACB2}"/>
              </a:ext>
            </a:extLst>
          </p:cNvPr>
          <p:cNvSpPr>
            <a:spLocks noGrp="1"/>
          </p:cNvSpPr>
          <p:nvPr>
            <p:ph type="body" idx="1"/>
          </p:nvPr>
        </p:nvSpPr>
        <p:spPr>
          <a:xfrm>
            <a:off x="133314" y="2448302"/>
            <a:ext cx="4053676" cy="3278729"/>
          </a:xfrm>
        </p:spPr>
        <p:txBody>
          <a:bodyPr tIns="180000" bIns="108000">
            <a:normAutofit/>
          </a:bodyPr>
          <a:lstStyle/>
          <a:p>
            <a:pPr algn="ctr"/>
            <a:r>
              <a:rPr lang="en-US" dirty="0"/>
              <a:t>The total revenue projected for UPCS is $8,917,513, of which $6,985,875 is Local Control Funding Formula (LCFF), $798,775 is other state funds, $360,633 is local funds, and $752,230 is federal funds.  Of the $6,985,875, LCFF funds, $620,149 is generated based on the enrollment of high needs students.</a:t>
            </a:r>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6</a:t>
            </a:fld>
            <a:endParaRPr lang="en-US" dirty="0"/>
          </a:p>
        </p:txBody>
      </p:sp>
      <p:pic>
        <p:nvPicPr>
          <p:cNvPr id="11" name="Picture 10">
            <a:extLst>
              <a:ext uri="{FF2B5EF4-FFF2-40B4-BE49-F238E27FC236}">
                <a16:creationId xmlns:a16="http://schemas.microsoft.com/office/drawing/2014/main" id="{76FDCD33-CF82-4155-BCC6-620EB4360502}"/>
              </a:ext>
            </a:extLst>
          </p:cNvPr>
          <p:cNvPicPr>
            <a:picLocks noChangeAspect="1"/>
          </p:cNvPicPr>
          <p:nvPr/>
        </p:nvPicPr>
        <p:blipFill>
          <a:blip r:embed="rId2"/>
          <a:stretch>
            <a:fillRect/>
          </a:stretch>
        </p:blipFill>
        <p:spPr>
          <a:xfrm>
            <a:off x="4410075" y="165648"/>
            <a:ext cx="7781925" cy="8202349"/>
          </a:xfrm>
          <a:prstGeom prst="rect">
            <a:avLst/>
          </a:prstGeom>
        </p:spPr>
      </p:pic>
    </p:spTree>
    <p:extLst>
      <p:ext uri="{BB962C8B-B14F-4D97-AF65-F5344CB8AC3E}">
        <p14:creationId xmlns:p14="http://schemas.microsoft.com/office/powerpoint/2010/main" val="221184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126459" y="398378"/>
            <a:ext cx="4391191" cy="805960"/>
          </a:xfrm>
        </p:spPr>
        <p:txBody>
          <a:bodyPr anchor="t">
            <a:normAutofit fontScale="90000"/>
          </a:bodyPr>
          <a:lstStyle/>
          <a:p>
            <a:pPr algn="ctr"/>
            <a:r>
              <a:rPr lang="en-US" sz="4400" dirty="0"/>
              <a:t>Mid-year Supplement</a:t>
            </a:r>
          </a:p>
        </p:txBody>
      </p:sp>
      <p:pic>
        <p:nvPicPr>
          <p:cNvPr id="5" name="Picture 4" descr="A picture containing text, businesscard, screenshot&#10;&#10;Description automatically generated">
            <a:extLst>
              <a:ext uri="{FF2B5EF4-FFF2-40B4-BE49-F238E27FC236}">
                <a16:creationId xmlns:a16="http://schemas.microsoft.com/office/drawing/2014/main" id="{66F05D00-2D0C-426A-8636-63EA82263665}"/>
              </a:ext>
            </a:extLst>
          </p:cNvPr>
          <p:cNvPicPr>
            <a:picLocks noChangeAspect="1"/>
          </p:cNvPicPr>
          <p:nvPr/>
        </p:nvPicPr>
        <p:blipFill>
          <a:blip r:embed="rId2"/>
          <a:stretch>
            <a:fillRect/>
          </a:stretch>
        </p:blipFill>
        <p:spPr>
          <a:xfrm>
            <a:off x="10650461" y="30589"/>
            <a:ext cx="1541538" cy="1541538"/>
          </a:xfrm>
          <a:prstGeom prst="rect">
            <a:avLst/>
          </a:prstGeom>
        </p:spPr>
      </p:pic>
      <p:pic>
        <p:nvPicPr>
          <p:cNvPr id="9" name="Picture 8">
            <a:extLst>
              <a:ext uri="{FF2B5EF4-FFF2-40B4-BE49-F238E27FC236}">
                <a16:creationId xmlns:a16="http://schemas.microsoft.com/office/drawing/2014/main" id="{F1F42BA3-20DE-4811-A1EA-F8B5ECDAFFFD}"/>
              </a:ext>
            </a:extLst>
          </p:cNvPr>
          <p:cNvPicPr>
            <a:picLocks noChangeAspect="1"/>
          </p:cNvPicPr>
          <p:nvPr/>
        </p:nvPicPr>
        <p:blipFill>
          <a:blip r:embed="rId3"/>
          <a:stretch>
            <a:fillRect/>
          </a:stretch>
        </p:blipFill>
        <p:spPr>
          <a:xfrm>
            <a:off x="2431075" y="1455311"/>
            <a:ext cx="8316484" cy="5372100"/>
          </a:xfrm>
          <a:prstGeom prst="rect">
            <a:avLst/>
          </a:prstGeom>
        </p:spPr>
      </p:pic>
    </p:spTree>
    <p:extLst>
      <p:ext uri="{BB962C8B-B14F-4D97-AF65-F5344CB8AC3E}">
        <p14:creationId xmlns:p14="http://schemas.microsoft.com/office/powerpoint/2010/main" val="5958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147239" y="398377"/>
            <a:ext cx="4391191" cy="805960"/>
          </a:xfrm>
        </p:spPr>
        <p:txBody>
          <a:bodyPr anchor="t">
            <a:normAutofit fontScale="90000"/>
          </a:bodyPr>
          <a:lstStyle/>
          <a:p>
            <a:pPr algn="ctr"/>
            <a:r>
              <a:rPr lang="en-US" sz="4400" dirty="0"/>
              <a:t>General Information</a:t>
            </a:r>
          </a:p>
        </p:txBody>
      </p:sp>
      <p:sp>
        <p:nvSpPr>
          <p:cNvPr id="7" name="Text Placeholder 6">
            <a:extLst>
              <a:ext uri="{FF2B5EF4-FFF2-40B4-BE49-F238E27FC236}">
                <a16:creationId xmlns:a16="http://schemas.microsoft.com/office/drawing/2014/main" id="{DAA2CC29-5802-45AD-B6A0-F3BA6145F02B}"/>
              </a:ext>
            </a:extLst>
          </p:cNvPr>
          <p:cNvSpPr>
            <a:spLocks noGrp="1"/>
          </p:cNvSpPr>
          <p:nvPr>
            <p:ph type="body" sz="quarter" idx="13"/>
          </p:nvPr>
        </p:nvSpPr>
        <p:spPr>
          <a:xfrm>
            <a:off x="495300" y="1695223"/>
            <a:ext cx="4867275" cy="3143704"/>
          </a:xfrm>
          <a:ln w="57150">
            <a:solidFill>
              <a:srgbClr val="FF0000"/>
            </a:solidFill>
          </a:ln>
        </p:spPr>
        <p:txBody>
          <a:bodyPr>
            <a:normAutofit fontScale="70000" lnSpcReduction="20000"/>
          </a:bodyPr>
          <a:lstStyle/>
          <a:p>
            <a:pPr algn="l"/>
            <a:r>
              <a:rPr lang="en-US" sz="2800" dirty="0">
                <a:latin typeface="+mj-lt"/>
              </a:rPr>
              <a:t>Ethnicity: </a:t>
            </a:r>
          </a:p>
          <a:p>
            <a:pPr algn="l"/>
            <a:r>
              <a:rPr lang="en-US" sz="2800" dirty="0">
                <a:latin typeface="+mj-lt"/>
              </a:rPr>
              <a:t>African American: 2% </a:t>
            </a:r>
          </a:p>
          <a:p>
            <a:pPr algn="l"/>
            <a:r>
              <a:rPr lang="en-US" sz="2800" dirty="0">
                <a:latin typeface="+mj-lt"/>
              </a:rPr>
              <a:t>American Indian or Alaska Native: .1% </a:t>
            </a:r>
          </a:p>
          <a:p>
            <a:pPr algn="l"/>
            <a:r>
              <a:rPr lang="en-US" sz="2800" dirty="0">
                <a:latin typeface="+mj-lt"/>
              </a:rPr>
              <a:t>Asian: 2% </a:t>
            </a:r>
          </a:p>
          <a:p>
            <a:pPr algn="l"/>
            <a:r>
              <a:rPr lang="en-US" sz="2800" dirty="0">
                <a:latin typeface="+mj-lt"/>
              </a:rPr>
              <a:t>Filipino: 2% </a:t>
            </a:r>
          </a:p>
          <a:p>
            <a:pPr algn="l"/>
            <a:r>
              <a:rPr lang="en-US" sz="2800" dirty="0">
                <a:latin typeface="+mj-lt"/>
              </a:rPr>
              <a:t>Hispanic or Latino: 77% </a:t>
            </a:r>
          </a:p>
          <a:p>
            <a:pPr algn="l"/>
            <a:r>
              <a:rPr lang="en-US" sz="2800" dirty="0">
                <a:latin typeface="+mj-lt"/>
              </a:rPr>
              <a:t>Pacific Islander: 0% </a:t>
            </a:r>
          </a:p>
          <a:p>
            <a:pPr algn="l"/>
            <a:r>
              <a:rPr lang="en-US" sz="2800" dirty="0">
                <a:latin typeface="+mj-lt"/>
              </a:rPr>
              <a:t>White: 14% </a:t>
            </a:r>
          </a:p>
          <a:p>
            <a:pPr algn="l"/>
            <a:r>
              <a:rPr lang="en-US" sz="2800" dirty="0">
                <a:latin typeface="+mj-lt"/>
              </a:rPr>
              <a:t>Two or More Races: 3% </a:t>
            </a:r>
          </a:p>
        </p:txBody>
      </p:sp>
      <p:sp>
        <p:nvSpPr>
          <p:cNvPr id="9" name="TextBox 8">
            <a:extLst>
              <a:ext uri="{FF2B5EF4-FFF2-40B4-BE49-F238E27FC236}">
                <a16:creationId xmlns:a16="http://schemas.microsoft.com/office/drawing/2014/main" id="{923670F4-F388-4F56-B381-4A4677AC06DD}"/>
              </a:ext>
            </a:extLst>
          </p:cNvPr>
          <p:cNvSpPr txBox="1"/>
          <p:nvPr/>
        </p:nvSpPr>
        <p:spPr>
          <a:xfrm>
            <a:off x="228793" y="5666721"/>
            <a:ext cx="5362382" cy="923330"/>
          </a:xfrm>
          <a:prstGeom prst="rect">
            <a:avLst/>
          </a:prstGeom>
          <a:noFill/>
          <a:ln w="57150">
            <a:solidFill>
              <a:schemeClr val="accent6">
                <a:lumMod val="60000"/>
                <a:lumOff val="40000"/>
              </a:schemeClr>
            </a:solidFill>
          </a:ln>
        </p:spPr>
        <p:txBody>
          <a:bodyPr wrap="square" rtlCol="0">
            <a:spAutoFit/>
          </a:bodyPr>
          <a:lstStyle/>
          <a:p>
            <a:r>
              <a:rPr lang="en-US" dirty="0">
                <a:solidFill>
                  <a:srgbClr val="080100"/>
                </a:solidFill>
              </a:rPr>
              <a:t>Unduplicated Pupil Percentage 21-22 (UPP): 49.19%</a:t>
            </a:r>
          </a:p>
          <a:p>
            <a:r>
              <a:rPr lang="en-US" dirty="0">
                <a:solidFill>
                  <a:srgbClr val="080100"/>
                </a:solidFill>
              </a:rPr>
              <a:t>Demographics as of Census Day: 10/6/2021</a:t>
            </a:r>
          </a:p>
          <a:p>
            <a:r>
              <a:rPr lang="en-US" dirty="0">
                <a:solidFill>
                  <a:srgbClr val="080100"/>
                </a:solidFill>
              </a:rPr>
              <a:t>Total Students: 685 </a:t>
            </a:r>
          </a:p>
        </p:txBody>
      </p:sp>
      <p:sp>
        <p:nvSpPr>
          <p:cNvPr id="10" name="TextBox 9">
            <a:extLst>
              <a:ext uri="{FF2B5EF4-FFF2-40B4-BE49-F238E27FC236}">
                <a16:creationId xmlns:a16="http://schemas.microsoft.com/office/drawing/2014/main" id="{592B1F3E-8E25-489A-8EE8-FDDDD4E85928}"/>
              </a:ext>
            </a:extLst>
          </p:cNvPr>
          <p:cNvSpPr txBox="1"/>
          <p:nvPr/>
        </p:nvSpPr>
        <p:spPr>
          <a:xfrm>
            <a:off x="5819775" y="1975506"/>
            <a:ext cx="5986225" cy="3970318"/>
          </a:xfrm>
          <a:prstGeom prst="rect">
            <a:avLst/>
          </a:prstGeom>
          <a:noFill/>
          <a:ln w="76200">
            <a:solidFill>
              <a:schemeClr val="accent1">
                <a:lumMod val="60000"/>
                <a:lumOff val="40000"/>
              </a:schemeClr>
            </a:solidFill>
          </a:ln>
        </p:spPr>
        <p:txBody>
          <a:bodyPr wrap="square" rtlCol="0">
            <a:spAutoFit/>
          </a:bodyPr>
          <a:lstStyle/>
          <a:p>
            <a:r>
              <a:rPr lang="en-US" dirty="0">
                <a:solidFill>
                  <a:srgbClr val="080100"/>
                </a:solidFill>
              </a:rPr>
              <a:t>Low Socio-Economic: Total Students: 302</a:t>
            </a:r>
          </a:p>
          <a:p>
            <a:r>
              <a:rPr lang="en-US" dirty="0">
                <a:solidFill>
                  <a:srgbClr val="080100"/>
                </a:solidFill>
              </a:rPr>
              <a:t>Percentage of Total Population: 44.1%</a:t>
            </a:r>
          </a:p>
          <a:p>
            <a:endParaRPr lang="en-US" dirty="0">
              <a:solidFill>
                <a:srgbClr val="080100"/>
              </a:solidFill>
            </a:endParaRPr>
          </a:p>
          <a:p>
            <a:r>
              <a:rPr lang="en-US" dirty="0">
                <a:solidFill>
                  <a:srgbClr val="080100"/>
                </a:solidFill>
              </a:rPr>
              <a:t>Students with Disabilities: Total Students: 68</a:t>
            </a:r>
          </a:p>
          <a:p>
            <a:r>
              <a:rPr lang="en-US" dirty="0">
                <a:solidFill>
                  <a:srgbClr val="080100"/>
                </a:solidFill>
              </a:rPr>
              <a:t>Percentage of Total Population: 10% </a:t>
            </a:r>
          </a:p>
          <a:p>
            <a:endParaRPr lang="en-US" dirty="0">
              <a:solidFill>
                <a:srgbClr val="080100"/>
              </a:solidFill>
            </a:endParaRPr>
          </a:p>
          <a:p>
            <a:r>
              <a:rPr lang="en-US" dirty="0">
                <a:solidFill>
                  <a:srgbClr val="080100"/>
                </a:solidFill>
              </a:rPr>
              <a:t>Homeless: Total Students: 19</a:t>
            </a:r>
          </a:p>
          <a:p>
            <a:r>
              <a:rPr lang="en-US" dirty="0">
                <a:solidFill>
                  <a:srgbClr val="080100"/>
                </a:solidFill>
              </a:rPr>
              <a:t>Percentage of Total Population: 2.7% </a:t>
            </a:r>
          </a:p>
          <a:p>
            <a:endParaRPr lang="en-US" dirty="0">
              <a:solidFill>
                <a:srgbClr val="080100"/>
              </a:solidFill>
            </a:endParaRPr>
          </a:p>
          <a:p>
            <a:r>
              <a:rPr lang="en-US" dirty="0">
                <a:solidFill>
                  <a:srgbClr val="080100"/>
                </a:solidFill>
              </a:rPr>
              <a:t>Foster Youth: Total Students: 4</a:t>
            </a:r>
          </a:p>
          <a:p>
            <a:r>
              <a:rPr lang="en-US" dirty="0">
                <a:solidFill>
                  <a:srgbClr val="080100"/>
                </a:solidFill>
              </a:rPr>
              <a:t>Percentage of Total Population: .5% </a:t>
            </a:r>
          </a:p>
          <a:p>
            <a:endParaRPr lang="en-US" dirty="0">
              <a:solidFill>
                <a:srgbClr val="080100"/>
              </a:solidFill>
            </a:endParaRPr>
          </a:p>
          <a:p>
            <a:r>
              <a:rPr lang="en-US" dirty="0">
                <a:solidFill>
                  <a:srgbClr val="080100"/>
                </a:solidFill>
              </a:rPr>
              <a:t>English Learners: Total Students: 105</a:t>
            </a:r>
          </a:p>
          <a:p>
            <a:r>
              <a:rPr lang="en-US" dirty="0">
                <a:solidFill>
                  <a:srgbClr val="080100"/>
                </a:solidFill>
              </a:rPr>
              <a:t>Percentage of Total Population: 15%</a:t>
            </a:r>
          </a:p>
        </p:txBody>
      </p:sp>
      <p:pic>
        <p:nvPicPr>
          <p:cNvPr id="11" name="Picture 10">
            <a:extLst>
              <a:ext uri="{FF2B5EF4-FFF2-40B4-BE49-F238E27FC236}">
                <a16:creationId xmlns:a16="http://schemas.microsoft.com/office/drawing/2014/main" id="{EC919E42-B576-4E0E-8354-CA5F852E4442}"/>
              </a:ext>
            </a:extLst>
          </p:cNvPr>
          <p:cNvPicPr>
            <a:picLocks noChangeAspect="1"/>
          </p:cNvPicPr>
          <p:nvPr/>
        </p:nvPicPr>
        <p:blipFill>
          <a:blip r:embed="rId2"/>
          <a:stretch>
            <a:fillRect/>
          </a:stretch>
        </p:blipFill>
        <p:spPr>
          <a:xfrm>
            <a:off x="10392532" y="152801"/>
            <a:ext cx="1542422" cy="1542422"/>
          </a:xfrm>
          <a:prstGeom prst="rect">
            <a:avLst/>
          </a:prstGeom>
        </p:spPr>
      </p:pic>
    </p:spTree>
    <p:extLst>
      <p:ext uri="{BB962C8B-B14F-4D97-AF65-F5344CB8AC3E}">
        <p14:creationId xmlns:p14="http://schemas.microsoft.com/office/powerpoint/2010/main" val="256055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40759" y="597061"/>
            <a:ext cx="4391191" cy="805960"/>
          </a:xfrm>
        </p:spPr>
        <p:txBody>
          <a:bodyPr anchor="t">
            <a:normAutofit/>
          </a:bodyPr>
          <a:lstStyle/>
          <a:p>
            <a:pPr algn="ctr"/>
            <a:r>
              <a:rPr lang="en-US" sz="4400" dirty="0"/>
              <a:t>Successes</a:t>
            </a:r>
          </a:p>
        </p:txBody>
      </p:sp>
      <p:pic>
        <p:nvPicPr>
          <p:cNvPr id="5" name="Picture 4" descr="A picture containing text, businesscard, screenshot&#10;&#10;Description automatically generated">
            <a:extLst>
              <a:ext uri="{FF2B5EF4-FFF2-40B4-BE49-F238E27FC236}">
                <a16:creationId xmlns:a16="http://schemas.microsoft.com/office/drawing/2014/main" id="{66F05D00-2D0C-426A-8636-63EA82263665}"/>
              </a:ext>
            </a:extLst>
          </p:cNvPr>
          <p:cNvPicPr>
            <a:picLocks noChangeAspect="1"/>
          </p:cNvPicPr>
          <p:nvPr/>
        </p:nvPicPr>
        <p:blipFill>
          <a:blip r:embed="rId2"/>
          <a:stretch>
            <a:fillRect/>
          </a:stretch>
        </p:blipFill>
        <p:spPr>
          <a:xfrm>
            <a:off x="10650461" y="30589"/>
            <a:ext cx="1541538" cy="1541538"/>
          </a:xfrm>
          <a:prstGeom prst="rect">
            <a:avLst/>
          </a:prstGeom>
        </p:spPr>
      </p:pic>
      <p:sp>
        <p:nvSpPr>
          <p:cNvPr id="7" name="Text Placeholder 6">
            <a:extLst>
              <a:ext uri="{FF2B5EF4-FFF2-40B4-BE49-F238E27FC236}">
                <a16:creationId xmlns:a16="http://schemas.microsoft.com/office/drawing/2014/main" id="{F71CBC70-7A6C-4AAE-B020-61C335FD72EB}"/>
              </a:ext>
            </a:extLst>
          </p:cNvPr>
          <p:cNvSpPr>
            <a:spLocks noGrp="1"/>
          </p:cNvSpPr>
          <p:nvPr>
            <p:ph type="body" sz="quarter" idx="13"/>
          </p:nvPr>
        </p:nvSpPr>
        <p:spPr>
          <a:xfrm>
            <a:off x="2106191" y="1572127"/>
            <a:ext cx="9699809" cy="4676142"/>
          </a:xfrm>
        </p:spPr>
        <p:txBody>
          <a:bodyPr>
            <a:normAutofit fontScale="32500" lnSpcReduction="20000"/>
          </a:bodyPr>
          <a:lstStyle/>
          <a:p>
            <a:pPr algn="l"/>
            <a:r>
              <a:rPr lang="en-US" dirty="0"/>
              <a:t>Climate Survey:</a:t>
            </a:r>
          </a:p>
          <a:p>
            <a:pPr algn="l"/>
            <a:r>
              <a:rPr lang="en-US" dirty="0"/>
              <a:t>Students in grades 6-8 maintained or improved in several areas of feeling safe at school, belonging and peer collaboration, motivation, engagement and other data points collected on the climate survey.  </a:t>
            </a:r>
          </a:p>
          <a:p>
            <a:pPr algn="l"/>
            <a:r>
              <a:rPr lang="en-US" dirty="0"/>
              <a:t>Students in grade 3-5 maintained or improved in several factors related to their relationships here at school and on some feelings of safety at school.</a:t>
            </a:r>
          </a:p>
          <a:p>
            <a:pPr algn="l"/>
            <a:r>
              <a:rPr lang="en-US" dirty="0"/>
              <a:t>Families closely maintained or improved in most areas regarding their overall feelings about the school.</a:t>
            </a:r>
          </a:p>
          <a:p>
            <a:pPr algn="l"/>
            <a:endParaRPr lang="en-US" dirty="0"/>
          </a:p>
          <a:p>
            <a:pPr algn="l"/>
            <a:r>
              <a:rPr lang="en-US" dirty="0"/>
              <a:t>We are still waiting on the following data to include:</a:t>
            </a:r>
          </a:p>
          <a:p>
            <a:pPr algn="l"/>
            <a:r>
              <a:rPr lang="en-US" dirty="0"/>
              <a:t>	Local assessment data will be entered prior to adoption of this document, 	teachers are still entering the data in the system</a:t>
            </a:r>
          </a:p>
          <a:p>
            <a:pPr algn="l"/>
            <a:r>
              <a:rPr lang="en-US" dirty="0"/>
              <a:t>	CAASPP data will be presented in the fall once it is received</a:t>
            </a:r>
          </a:p>
          <a:p>
            <a:pPr algn="l"/>
            <a:r>
              <a:rPr lang="en-US" dirty="0"/>
              <a:t>	ELPAC data will be presented in the fall once it is received</a:t>
            </a:r>
          </a:p>
        </p:txBody>
      </p:sp>
    </p:spTree>
    <p:extLst>
      <p:ext uri="{BB962C8B-B14F-4D97-AF65-F5344CB8AC3E}">
        <p14:creationId xmlns:p14="http://schemas.microsoft.com/office/powerpoint/2010/main" val="3066612441"/>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6C8FF-3D90-457B-9108-406F928CD7CB}">
  <ds:schemaRefs>
    <ds:schemaRef ds:uri="http://purl.org/dc/terms/"/>
    <ds:schemaRef ds:uri="http://www.w3.org/XML/1998/namespace"/>
    <ds:schemaRef ds:uri="16c05727-aa75-4e4a-9b5f-8a80a1165891"/>
    <ds:schemaRef ds:uri="http://purl.org/dc/dcmitype/"/>
    <ds:schemaRef ds:uri="http://schemas.microsoft.com/office/2006/documentManagement/types"/>
    <ds:schemaRef ds:uri="http://schemas.microsoft.com/office/infopath/2007/PartnerControls"/>
    <ds:schemaRef ds:uri="71af3243-3dd4-4a8d-8c0d-dd76da1f02a5"/>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5432</Words>
  <Application>Microsoft Office PowerPoint</Application>
  <PresentationFormat>Widescreen</PresentationFormat>
  <Paragraphs>645</Paragraphs>
  <Slides>37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Nova</vt:lpstr>
      <vt:lpstr>Calibri</vt:lpstr>
      <vt:lpstr>Comic Sans MS</vt:lpstr>
      <vt:lpstr>Franklin Gothic Book</vt:lpstr>
      <vt:lpstr>Office Theme</vt:lpstr>
      <vt:lpstr>LCAP 21-22 Review 22-23 Revision</vt:lpstr>
      <vt:lpstr>LCAP OVERVIEW</vt:lpstr>
      <vt:lpstr>PowerPoint Presentation</vt:lpstr>
      <vt:lpstr>PowerPoint Presentation</vt:lpstr>
      <vt:lpstr>PowerPoint Presentation</vt:lpstr>
      <vt:lpstr>THE BUDGET OVERVIEW FOR PARENTS 22-23 </vt:lpstr>
      <vt:lpstr>Mid-year Supplement</vt:lpstr>
      <vt:lpstr>General Information</vt:lpstr>
      <vt:lpstr>Successes</vt:lpstr>
      <vt:lpstr>Identified Needs</vt:lpstr>
      <vt:lpstr>LCAP Highlights</vt:lpstr>
      <vt:lpstr>Engagement</vt:lpstr>
      <vt:lpstr>Engagement</vt:lpstr>
      <vt:lpstr>Engagement</vt:lpstr>
      <vt:lpstr>LCAP Goal 1</vt:lpstr>
      <vt:lpstr>LCAP Goal 1 - Metrics</vt:lpstr>
      <vt:lpstr>LCAP Goal 1 - Metrics</vt:lpstr>
      <vt:lpstr>LCAP Goal 1 - Metrics</vt:lpstr>
      <vt:lpstr>LCAP Goal 1 - Metrics</vt:lpstr>
      <vt:lpstr>LCAP Goal 1 - Metrics</vt:lpstr>
      <vt:lpstr>LCAP Goal 1 - Metrics</vt:lpstr>
      <vt:lpstr>LCAP Goal 1 - Metrics</vt:lpstr>
      <vt:lpstr>LCAP Goal 1 - Metrics</vt:lpstr>
      <vt:lpstr>LCAP GOAL 1 – FUNDED ACTION 22-23</vt:lpstr>
      <vt:lpstr>LCAP Goal 2</vt:lpstr>
      <vt:lpstr>LCAP Goal 2 - Metrics</vt:lpstr>
      <vt:lpstr>LCAP GOAL 2 – FUNDED ACTION 22-23</vt:lpstr>
      <vt:lpstr>LCAP Goal 3</vt:lpstr>
      <vt:lpstr>LCAP Goal 3 - Metrics</vt:lpstr>
      <vt:lpstr>LCAP Goal 3 - Metrics</vt:lpstr>
      <vt:lpstr>LCAP Goal 3 - Metrics</vt:lpstr>
      <vt:lpstr>LCAP Goal 3 - Metrics</vt:lpstr>
      <vt:lpstr>LCAP Goal 3 - Metrics</vt:lpstr>
      <vt:lpstr>LCAP GOAL 3 – FUNDED ACTION 22-23</vt:lpstr>
      <vt:lpstr>PowerPoint Presentation</vt:lpstr>
      <vt:lpstr>PowerPoint Presentation</vt:lpstr>
      <vt:lpstr>Dolphin Strong!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2022-02-16T20:48:31Z</dcterms:created>
  <dcterms:modified xsi:type="dcterms:W3CDTF">2022-06-14T22:43:57Z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